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8" r:id="rId5"/>
  </p:sldMasterIdLst>
  <p:notesMasterIdLst>
    <p:notesMasterId r:id="rId42"/>
  </p:notesMasterIdLst>
  <p:sldIdLst>
    <p:sldId id="256" r:id="rId6"/>
    <p:sldId id="298" r:id="rId7"/>
    <p:sldId id="299" r:id="rId8"/>
    <p:sldId id="300" r:id="rId9"/>
    <p:sldId id="301" r:id="rId10"/>
    <p:sldId id="321" r:id="rId11"/>
    <p:sldId id="320" r:id="rId12"/>
    <p:sldId id="324" r:id="rId13"/>
    <p:sldId id="332" r:id="rId14"/>
    <p:sldId id="326" r:id="rId15"/>
    <p:sldId id="342" r:id="rId16"/>
    <p:sldId id="327" r:id="rId17"/>
    <p:sldId id="302" r:id="rId18"/>
    <p:sldId id="309" r:id="rId19"/>
    <p:sldId id="330" r:id="rId20"/>
    <p:sldId id="329" r:id="rId21"/>
    <p:sldId id="347" r:id="rId22"/>
    <p:sldId id="333" r:id="rId23"/>
    <p:sldId id="336" r:id="rId24"/>
    <p:sldId id="337" r:id="rId25"/>
    <p:sldId id="338" r:id="rId26"/>
    <p:sldId id="339" r:id="rId27"/>
    <p:sldId id="340" r:id="rId28"/>
    <p:sldId id="341" r:id="rId29"/>
    <p:sldId id="334" r:id="rId30"/>
    <p:sldId id="335" r:id="rId31"/>
    <p:sldId id="344" r:id="rId32"/>
    <p:sldId id="345" r:id="rId33"/>
    <p:sldId id="346" r:id="rId34"/>
    <p:sldId id="348" r:id="rId35"/>
    <p:sldId id="349" r:id="rId36"/>
    <p:sldId id="350" r:id="rId37"/>
    <p:sldId id="352" r:id="rId38"/>
    <p:sldId id="343" r:id="rId39"/>
    <p:sldId id="351" r:id="rId40"/>
    <p:sldId id="353"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HELHS" initials="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77721" autoAdjust="0"/>
  </p:normalViewPr>
  <p:slideViewPr>
    <p:cSldViewPr>
      <p:cViewPr varScale="1">
        <p:scale>
          <a:sx n="56" d="100"/>
          <a:sy n="56" d="100"/>
        </p:scale>
        <p:origin x="1902" y="60"/>
      </p:cViewPr>
      <p:guideLst>
        <p:guide orient="horz" pos="2160"/>
        <p:guide pos="2880"/>
      </p:guideLst>
    </p:cSldViewPr>
  </p:slideViewPr>
  <p:outlineViewPr>
    <p:cViewPr>
      <p:scale>
        <a:sx n="33" d="100"/>
        <a:sy n="33" d="100"/>
      </p:scale>
      <p:origin x="0" y="5156"/>
    </p:cViewPr>
  </p:outlineViewPr>
  <p:notesTextViewPr>
    <p:cViewPr>
      <p:scale>
        <a:sx n="1" d="1"/>
        <a:sy n="1" d="1"/>
      </p:scale>
      <p:origin x="0" y="0"/>
    </p:cViewPr>
  </p:notesTextViewPr>
  <p:notesViewPr>
    <p:cSldViewPr>
      <p:cViewPr varScale="1">
        <p:scale>
          <a:sx n="52" d="100"/>
          <a:sy n="52" d="100"/>
        </p:scale>
        <p:origin x="-2716" y="-7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commentAuthors" Target="commentAuthors.xml"/><Relationship Id="rId48" Type="http://schemas.microsoft.com/office/2015/10/relationships/revisionInfo" Target="revisionInfo.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05-07T11:22:11.616" idx="2">
    <p:pos x="5498" y="164"/>
    <p:text>Note to IT designers:  There is a lot of information on this slide.  To help students, please present these notes and arrows as they are discussed by the narrator in the talking points.  Each of the notes has one or more corresponding paragraphs in the talking points.  Pls sync them.</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904D32-BF6E-44C0-912E-3081980DE408}" type="datetimeFigureOut">
              <a:rPr lang="en-US" smtClean="0"/>
              <a:pPr/>
              <a:t>5/9/2018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3EC8E1-9FAF-4476-8880-A21944DBE007}" type="slidenum">
              <a:rPr lang="en-US" smtClean="0"/>
              <a:pPr/>
              <a:t>‹#›</a:t>
            </a:fld>
            <a:endParaRPr lang="en-US" dirty="0"/>
          </a:p>
        </p:txBody>
      </p:sp>
    </p:spTree>
    <p:extLst>
      <p:ext uri="{BB962C8B-B14F-4D97-AF65-F5344CB8AC3E}">
        <p14:creationId xmlns:p14="http://schemas.microsoft.com/office/powerpoint/2010/main" val="4146221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Welcome to the RCRA Inspector</a:t>
            </a:r>
            <a:r>
              <a:rPr lang="en-US" baseline="0" dirty="0"/>
              <a:t> </a:t>
            </a:r>
            <a:r>
              <a:rPr lang="en-US" dirty="0"/>
              <a:t>Training</a:t>
            </a:r>
            <a:r>
              <a:rPr lang="en-US" baseline="0" dirty="0"/>
              <a:t> on the Land Disposal Restrictions (LDR) Program.  </a:t>
            </a:r>
          </a:p>
        </p:txBody>
      </p:sp>
      <p:sp>
        <p:nvSpPr>
          <p:cNvPr id="4" name="Slide Number Placeholder 3"/>
          <p:cNvSpPr>
            <a:spLocks noGrp="1"/>
          </p:cNvSpPr>
          <p:nvPr>
            <p:ph type="sldNum" sz="quarter" idx="10"/>
          </p:nvPr>
        </p:nvSpPr>
        <p:spPr/>
        <p:txBody>
          <a:bodyPr/>
          <a:lstStyle/>
          <a:p>
            <a:fld id="{923EC8E1-9FAF-4476-8880-A21944DBE007}" type="slidenum">
              <a:rPr lang="en-US" smtClean="0"/>
              <a:pPr/>
              <a:t>1</a:t>
            </a:fld>
            <a:endParaRPr lang="en-US" dirty="0"/>
          </a:p>
        </p:txBody>
      </p:sp>
    </p:spTree>
    <p:extLst>
      <p:ext uri="{BB962C8B-B14F-4D97-AF65-F5344CB8AC3E}">
        <p14:creationId xmlns:p14="http://schemas.microsoft.com/office/powerpoint/2010/main" val="865926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In the next several slides, we’ll give you some tips</a:t>
            </a:r>
            <a:r>
              <a:rPr lang="en-US" baseline="0" dirty="0"/>
              <a:t> for evaluating compliance with the LDR requirements.  After these slides, you will be given an exercise to complete.  The exercise will involve some of the inspector tips raised here as well as new ones.</a:t>
            </a:r>
          </a:p>
          <a:p>
            <a:endParaRPr lang="en-US" baseline="0" dirty="0"/>
          </a:p>
          <a:p>
            <a:r>
              <a:rPr lang="en-US" baseline="0" dirty="0"/>
              <a:t>There are many aspects of the LDR Program that an inspector can investigate during the onsite visit.  This includes, for example, a facility’s treatment operations (e.g., is the treater treating the waste to meet applicable standards consistently?  If some batches failed the standards, why and what measures have been taken to prevent failures in the future?).  </a:t>
            </a:r>
          </a:p>
          <a:p>
            <a:endParaRPr lang="en-US" baseline="0" dirty="0"/>
          </a:p>
          <a:p>
            <a:r>
              <a:rPr lang="en-US" baseline="0" dirty="0"/>
              <a:t>Another important aspect of LDR compliance evaluation revolves around the review of facility records.  This first slide applies to the review of LDR notices prepared under 268.7 by generators and treaters.  </a:t>
            </a:r>
            <a:r>
              <a:rPr lang="en-US" dirty="0"/>
              <a:t>When</a:t>
            </a:r>
            <a:r>
              <a:rPr lang="en-US" baseline="0" dirty="0"/>
              <a:t> reviewing an LDR notice for compliance, note the following:</a:t>
            </a:r>
          </a:p>
          <a:p>
            <a:endParaRPr lang="en-US" baseline="0" dirty="0"/>
          </a:p>
          <a:p>
            <a:r>
              <a:rPr lang="en-US" baseline="0" dirty="0"/>
              <a:t>--Are all required elements of the form provided?  See the Generator Paperwork Requirements Table and Treatment Facility Paperwork Requirements Table for these elements.</a:t>
            </a:r>
          </a:p>
          <a:p>
            <a:endParaRPr lang="en-US" baseline="0" dirty="0"/>
          </a:p>
          <a:p>
            <a:r>
              <a:rPr lang="en-US" baseline="0" dirty="0"/>
              <a:t>--Are all required waste codes provided?  The LDR notice should include all waste codes for listed waste and characteristic waste.  Note that, w</a:t>
            </a:r>
            <a:r>
              <a:rPr lang="en-US" dirty="0"/>
              <a:t>here a prohibited waste is both listed and exhibits a characteristic, the treatment standard for the listed waste code operates in lieu of the characteristic</a:t>
            </a:r>
            <a:r>
              <a:rPr lang="en-US" baseline="0" dirty="0"/>
              <a:t> code</a:t>
            </a:r>
            <a:r>
              <a:rPr lang="en-US" dirty="0"/>
              <a:t>, provided that the treatment standard for the listed waste includes a treatment standard for the constituent that causes the waste to exhibit the characteristic.  Otherwise, the waste must meet the treatment standards for all applicable listed and characteristic waste codes.  </a:t>
            </a:r>
            <a:r>
              <a:rPr lang="en-US" baseline="0" dirty="0"/>
              <a:t>(See 55 FR 22659.)  See also the RCRA/Superfund Hotline Monthly Summary (RCRA Online Number 13455).  </a:t>
            </a:r>
          </a:p>
          <a:p>
            <a:endParaRPr lang="en-US" baseline="0" dirty="0"/>
          </a:p>
          <a:p>
            <a:r>
              <a:rPr lang="en-US" baseline="0" dirty="0"/>
              <a:t>A helpful practice is to compare the waste codes on the manifest and LDR notice to find problematic discrepancies (e.g., waste codes on the manifest that are not on the LDR notice but should be).  In some cases, the waste codes on both forms should be the same.  In other cases, there will be justifiable discrepancies.  Keep in mind that there are few requirements governing wastes codes that a generator must put on the manifest.  Note that up to six waste codes may be included on the manifest, but all waste codes must be on the LDR notice.  EPA has clarified that manifest users “should ascertain the waste codes that are most representative of the waste, giving due regard to the degree of the hazardous properties presented (i.e., toxicity, reactivity, ignitability), the waste properties that are most material to the chosen management process, and the volume or relative quantity of the material associated with the waste code in question.  We believe it is more practical to rely upon waste handler judgment, rather than develop a rigorous rule that presumes a precise toxicity-based ordering that is neither practical nor credible.”  For more information, see 70 FR 10790 (March 4, 2005).</a:t>
            </a:r>
          </a:p>
          <a:p>
            <a:endParaRPr lang="en-US" baseline="0" dirty="0"/>
          </a:p>
          <a:p>
            <a:r>
              <a:rPr lang="en-US" baseline="0" dirty="0"/>
              <a:t>--Is the form signed, if required?</a:t>
            </a:r>
          </a:p>
          <a:p>
            <a:endParaRPr lang="en-US" baseline="0" dirty="0"/>
          </a:p>
          <a:p>
            <a:r>
              <a:rPr lang="en-US" baseline="0" dirty="0"/>
              <a:t>--Is the facility keeping the forms for at least 3 years?</a:t>
            </a:r>
          </a:p>
          <a:p>
            <a:endParaRPr lang="en-US" baseline="0" dirty="0"/>
          </a:p>
          <a:p>
            <a:r>
              <a:rPr lang="en-US" baseline="0" dirty="0"/>
              <a:t>--Was supplementary data provided, such as waste analysis data?</a:t>
            </a:r>
          </a:p>
          <a:p>
            <a:endParaRPr lang="en-US" baseline="0" dirty="0"/>
          </a:p>
          <a:p>
            <a:r>
              <a:rPr lang="en-US" baseline="0" dirty="0"/>
              <a:t>-- Is the noticed updated as required (e.g., when the waste changes)?</a:t>
            </a:r>
            <a:endParaRPr lang="en-US" dirty="0"/>
          </a:p>
        </p:txBody>
      </p:sp>
      <p:sp>
        <p:nvSpPr>
          <p:cNvPr id="4" name="Slide Number Placeholder 3"/>
          <p:cNvSpPr>
            <a:spLocks noGrp="1"/>
          </p:cNvSpPr>
          <p:nvPr>
            <p:ph type="sldNum" sz="quarter" idx="10"/>
          </p:nvPr>
        </p:nvSpPr>
        <p:spPr/>
        <p:txBody>
          <a:bodyPr/>
          <a:lstStyle/>
          <a:p>
            <a:fld id="{923EC8E1-9FAF-4476-8880-A21944DBE007}" type="slidenum">
              <a:rPr lang="en-US" smtClean="0"/>
              <a:pPr/>
              <a:t>19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This slide discusses tips for evaluating a generator’s use of acceptable knowledge.  </a:t>
            </a:r>
            <a:r>
              <a:rPr lang="en-US" dirty="0"/>
              <a:t>Under</a:t>
            </a:r>
            <a:r>
              <a:rPr lang="en-US" baseline="0" dirty="0"/>
              <a:t> RCRA, generators can use acceptable knowledge or test their waste to make hazardous waste determinations under 262.11 and LDR determinations under 268.7. Acceptable knowledge can include, but is not limited to:  </a:t>
            </a:r>
          </a:p>
          <a:p>
            <a:r>
              <a:rPr lang="en-US" baseline="0" dirty="0"/>
              <a:t>-- Process knowledge, whereby detailed information on the wastes is obtained from existing published or documented waste analysis data or studies conducted on hazardous wastes generated by processes similar to that which generated the waste (process knowledge is supported with technical data); </a:t>
            </a:r>
          </a:p>
          <a:p>
            <a:r>
              <a:rPr lang="en-US" baseline="0" dirty="0"/>
              <a:t>-- Data from analysis or testing performed by the generator; or </a:t>
            </a:r>
          </a:p>
          <a:p>
            <a:r>
              <a:rPr lang="en-US" baseline="0" dirty="0"/>
              <a:t>-- In cases of newly listed wastes, data from recent waste analyses performed prior to the effective date of the listings.</a:t>
            </a:r>
          </a:p>
          <a:p>
            <a:endParaRPr lang="en-US" dirty="0"/>
          </a:p>
          <a:p>
            <a:r>
              <a:rPr lang="en-US" dirty="0"/>
              <a:t>For additional discussion of acceptable knowledge, see 58 FR 48111 (September 14, 1993), 59 FR 62916 (December 6, 1994), and 62 FR 62081 (November 20, 1997).</a:t>
            </a:r>
          </a:p>
          <a:p>
            <a:endParaRPr lang="en-US" dirty="0"/>
          </a:p>
        </p:txBody>
      </p:sp>
      <p:sp>
        <p:nvSpPr>
          <p:cNvPr id="4" name="Slide Number Placeholder 3"/>
          <p:cNvSpPr>
            <a:spLocks noGrp="1"/>
          </p:cNvSpPr>
          <p:nvPr>
            <p:ph type="sldNum" sz="quarter" idx="10"/>
          </p:nvPr>
        </p:nvSpPr>
        <p:spPr/>
        <p:txBody>
          <a:bodyPr/>
          <a:lstStyle/>
          <a:p>
            <a:fld id="{923EC8E1-9FAF-4476-8880-A21944DBE007}" type="slidenum">
              <a:rPr lang="en-US" smtClean="0"/>
              <a:pPr/>
              <a:t>20</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 slide, as well</a:t>
            </a:r>
            <a:r>
              <a:rPr lang="en-US" baseline="0" dirty="0"/>
              <a:t> as the next one,</a:t>
            </a:r>
            <a:r>
              <a:rPr lang="en-US" dirty="0"/>
              <a:t> gives additional tips.</a:t>
            </a:r>
          </a:p>
        </p:txBody>
      </p:sp>
      <p:sp>
        <p:nvSpPr>
          <p:cNvPr id="4" name="Slide Number Placeholder 3"/>
          <p:cNvSpPr>
            <a:spLocks noGrp="1"/>
          </p:cNvSpPr>
          <p:nvPr>
            <p:ph type="sldNum" sz="quarter" idx="10"/>
          </p:nvPr>
        </p:nvSpPr>
        <p:spPr/>
        <p:txBody>
          <a:bodyPr/>
          <a:lstStyle/>
          <a:p>
            <a:fld id="{923EC8E1-9FAF-4476-8880-A21944DBE007}" type="slidenum">
              <a:rPr lang="en-US" smtClean="0"/>
              <a:pPr/>
              <a:t>21</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3EC8E1-9FAF-4476-8880-A21944DBE007}" type="slidenum">
              <a:rPr lang="en-US" smtClean="0"/>
              <a:pPr/>
              <a:t>22</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1"/>
            <a:r>
              <a:rPr lang="en-US" sz="1200" kern="1200" dirty="0">
                <a:solidFill>
                  <a:schemeClr val="tx1"/>
                </a:solidFill>
                <a:latin typeface="+mn-lt"/>
                <a:ea typeface="+mn-ea"/>
                <a:cs typeface="+mn-cs"/>
              </a:rPr>
              <a:t>Inspectors may come across a</a:t>
            </a:r>
            <a:r>
              <a:rPr lang="en-US" sz="1200" kern="1200" baseline="0" dirty="0">
                <a:solidFill>
                  <a:schemeClr val="tx1"/>
                </a:solidFill>
                <a:latin typeface="+mn-lt"/>
                <a:ea typeface="+mn-ea"/>
                <a:cs typeface="+mn-cs"/>
              </a:rPr>
              <a:t> generator who is treating its hazardous waste in qualified containers, tanks, or containment buildings to meet the LDR standards.  The generator must have a waste analysis plan (WAP) in accordance with 268.7(a)(5).  An inspector can evaluate compliance by considering the following:</a:t>
            </a:r>
            <a:endParaRPr lang="en-US" sz="1200" kern="1200" dirty="0">
              <a:solidFill>
                <a:schemeClr val="tx1"/>
              </a:solidFill>
              <a:latin typeface="+mn-lt"/>
              <a:ea typeface="+mn-ea"/>
              <a:cs typeface="+mn-cs"/>
            </a:endParaRPr>
          </a:p>
          <a:p>
            <a:pPr lvl="1"/>
            <a:r>
              <a:rPr lang="en-US" sz="1100" kern="1200" dirty="0">
                <a:solidFill>
                  <a:schemeClr val="tx1"/>
                </a:solidFill>
                <a:latin typeface="+mn-lt"/>
                <a:ea typeface="+mn-ea"/>
                <a:cs typeface="+mn-cs"/>
              </a:rPr>
              <a:t>--</a:t>
            </a:r>
            <a:r>
              <a:rPr lang="en-US" sz="1100" kern="1200" baseline="0" dirty="0">
                <a:solidFill>
                  <a:schemeClr val="tx1"/>
                </a:solidFill>
                <a:latin typeface="+mn-lt"/>
                <a:ea typeface="+mn-ea"/>
                <a:cs typeface="+mn-cs"/>
              </a:rPr>
              <a:t> </a:t>
            </a:r>
            <a:r>
              <a:rPr lang="en-US" sz="1200" kern="1200" dirty="0">
                <a:solidFill>
                  <a:schemeClr val="tx1"/>
                </a:solidFill>
                <a:latin typeface="+mn-lt"/>
                <a:ea typeface="+mn-ea"/>
                <a:cs typeface="+mn-cs"/>
              </a:rPr>
              <a:t>Does the generator have and follow a written WAP?  </a:t>
            </a:r>
            <a:endParaRPr lang="en-US" sz="1100" kern="1200" dirty="0">
              <a:solidFill>
                <a:schemeClr val="tx1"/>
              </a:solidFill>
              <a:latin typeface="+mn-lt"/>
              <a:ea typeface="+mn-ea"/>
              <a:cs typeface="+mn-cs"/>
            </a:endParaRPr>
          </a:p>
          <a:p>
            <a:pPr lvl="1"/>
            <a:r>
              <a:rPr lang="en-US" sz="1100" kern="1200" dirty="0">
                <a:solidFill>
                  <a:schemeClr val="tx1"/>
                </a:solidFill>
                <a:latin typeface="+mn-lt"/>
                <a:ea typeface="+mn-ea"/>
                <a:cs typeface="+mn-cs"/>
              </a:rPr>
              <a:t>--</a:t>
            </a:r>
            <a:r>
              <a:rPr lang="en-US" sz="1100" kern="1200" baseline="0" dirty="0">
                <a:solidFill>
                  <a:schemeClr val="tx1"/>
                </a:solidFill>
                <a:latin typeface="+mn-lt"/>
                <a:ea typeface="+mn-ea"/>
                <a:cs typeface="+mn-cs"/>
              </a:rPr>
              <a:t> </a:t>
            </a:r>
            <a:r>
              <a:rPr lang="en-US" sz="1200" kern="1200" dirty="0">
                <a:solidFill>
                  <a:schemeClr val="tx1"/>
                </a:solidFill>
                <a:latin typeface="+mn-lt"/>
                <a:ea typeface="+mn-ea"/>
                <a:cs typeface="+mn-cs"/>
              </a:rPr>
              <a:t>Is the generator’s treatment appropriate?  For example, is</a:t>
            </a:r>
            <a:r>
              <a:rPr lang="en-US" sz="1200" kern="1200" baseline="0" dirty="0">
                <a:solidFill>
                  <a:schemeClr val="tx1"/>
                </a:solidFill>
                <a:latin typeface="+mn-lt"/>
                <a:ea typeface="+mn-ea"/>
                <a:cs typeface="+mn-cs"/>
              </a:rPr>
              <a:t> the generator using the appropriate type of treatment (e.g., if the treatment method is specified) and is it being performed in conformance with EPA guidance and industry best practices?  Is the type of treatment a prohibited type of treatment, such as dilution at 268.3?</a:t>
            </a:r>
            <a:endParaRPr lang="en-US" sz="1200" kern="1200" dirty="0">
              <a:solidFill>
                <a:schemeClr val="tx1"/>
              </a:solidFill>
              <a:latin typeface="+mn-lt"/>
              <a:ea typeface="+mn-ea"/>
              <a:cs typeface="+mn-cs"/>
            </a:endParaRPr>
          </a:p>
          <a:p>
            <a:pPr lvl="1"/>
            <a:r>
              <a:rPr lang="en-US" sz="1200" kern="1200" dirty="0">
                <a:solidFill>
                  <a:schemeClr val="tx1"/>
                </a:solidFill>
                <a:latin typeface="+mn-lt"/>
                <a:ea typeface="+mn-ea"/>
                <a:cs typeface="+mn-cs"/>
              </a:rPr>
              <a:t>--Does the treated waste meet the standards?</a:t>
            </a:r>
            <a:endParaRPr lang="en-US" sz="1100" kern="1200" dirty="0">
              <a:solidFill>
                <a:schemeClr val="tx1"/>
              </a:solidFill>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latin typeface="+mn-lt"/>
                <a:ea typeface="+mn-ea"/>
                <a:cs typeface="+mn-cs"/>
              </a:rPr>
              <a:t>--</a:t>
            </a:r>
            <a:r>
              <a:rPr lang="en-US" sz="1100" kern="1200" baseline="0" dirty="0">
                <a:solidFill>
                  <a:schemeClr val="tx1"/>
                </a:solidFill>
                <a:latin typeface="+mn-lt"/>
                <a:ea typeface="+mn-ea"/>
                <a:cs typeface="+mn-cs"/>
              </a:rPr>
              <a:t> </a:t>
            </a:r>
            <a:r>
              <a:rPr lang="en-US" sz="1200" kern="1200" dirty="0">
                <a:solidFill>
                  <a:schemeClr val="tx1"/>
                </a:solidFill>
                <a:latin typeface="+mn-lt"/>
                <a:ea typeface="+mn-ea"/>
                <a:cs typeface="+mn-cs"/>
              </a:rPr>
              <a:t>Is the analytical data acceptable?  Note that some states require that analyses be done by a certified lab,</a:t>
            </a:r>
            <a:r>
              <a:rPr lang="en-US" sz="1200" kern="1200" baseline="0" dirty="0">
                <a:solidFill>
                  <a:schemeClr val="tx1"/>
                </a:solidFill>
                <a:latin typeface="+mn-lt"/>
                <a:ea typeface="+mn-ea"/>
                <a:cs typeface="+mn-cs"/>
              </a:rPr>
              <a:t> including analyses done by a generator’s onsite lab.  As stated previously, s</a:t>
            </a:r>
            <a:r>
              <a:rPr lang="en-US" dirty="0">
                <a:latin typeface="Cambria"/>
                <a:ea typeface="ＭＳ Ｐゴシック"/>
                <a:cs typeface="ＭＳ Ｐゴシック"/>
              </a:rPr>
              <a:t>tate inspectors should consult their own state’s regulations for requirements that may be more stringent and/or broader in scope than the federal program.</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 Do the data support the generator’s determination?</a:t>
            </a:r>
          </a:p>
          <a:p>
            <a:pPr lvl="1"/>
            <a:r>
              <a:rPr lang="en-US" sz="1200" kern="1200" dirty="0">
                <a:solidFill>
                  <a:schemeClr val="tx1"/>
                </a:solidFill>
                <a:latin typeface="+mn-lt"/>
                <a:ea typeface="+mn-ea"/>
                <a:cs typeface="+mn-cs"/>
              </a:rPr>
              <a:t>--</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Has the generator done sufficiently frequent sampling given the waste’s variability?</a:t>
            </a:r>
            <a:endParaRPr lang="en-US" sz="1100" kern="1200" dirty="0">
              <a:solidFill>
                <a:schemeClr val="tx1"/>
              </a:solidFill>
              <a:latin typeface="+mn-lt"/>
              <a:ea typeface="+mn-ea"/>
              <a:cs typeface="+mn-cs"/>
            </a:endParaRPr>
          </a:p>
          <a:p>
            <a:pPr lvl="1"/>
            <a:r>
              <a:rPr lang="en-US" sz="1100" kern="1200" dirty="0">
                <a:solidFill>
                  <a:schemeClr val="tx1"/>
                </a:solidFill>
                <a:latin typeface="+mn-lt"/>
                <a:ea typeface="+mn-ea"/>
                <a:cs typeface="+mn-cs"/>
              </a:rPr>
              <a:t>--</a:t>
            </a:r>
            <a:r>
              <a:rPr lang="en-US" sz="1100" kern="1200" baseline="0" dirty="0">
                <a:solidFill>
                  <a:schemeClr val="tx1"/>
                </a:solidFill>
                <a:latin typeface="+mn-lt"/>
                <a:ea typeface="+mn-ea"/>
                <a:cs typeface="+mn-cs"/>
              </a:rPr>
              <a:t> </a:t>
            </a:r>
            <a:r>
              <a:rPr lang="en-US" sz="1200" kern="1200" dirty="0">
                <a:solidFill>
                  <a:schemeClr val="tx1"/>
                </a:solidFill>
                <a:latin typeface="+mn-lt"/>
                <a:ea typeface="+mn-ea"/>
                <a:cs typeface="+mn-cs"/>
              </a:rPr>
              <a:t>For non-wastewaters, has the generator drawn grab samples instead of composites?</a:t>
            </a:r>
            <a:endParaRPr lang="en-US" sz="1100" kern="1200" dirty="0">
              <a:solidFill>
                <a:schemeClr val="tx1"/>
              </a:solidFill>
              <a:latin typeface="+mn-lt"/>
              <a:ea typeface="+mn-ea"/>
              <a:cs typeface="+mn-cs"/>
            </a:endParaRPr>
          </a:p>
          <a:p>
            <a:pPr lvl="1"/>
            <a:endParaRPr lang="en-US" sz="11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23EC8E1-9FAF-4476-8880-A21944DBE007}" type="slidenum">
              <a:rPr lang="en-US" smtClean="0"/>
              <a:pPr/>
              <a:t>23</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3EC8E1-9FAF-4476-8880-A21944DBE007}" type="slidenum">
              <a:rPr lang="en-US" smtClean="0"/>
              <a:pPr/>
              <a:t>24</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Effective communication within your agency as well as with the regulated</a:t>
            </a:r>
            <a:r>
              <a:rPr lang="en-US" baseline="0" dirty="0"/>
              <a:t> community and other regulators</a:t>
            </a:r>
            <a:r>
              <a:rPr lang="en-US" dirty="0"/>
              <a:t> is an important aspect of inspection/enforcement process.</a:t>
            </a:r>
          </a:p>
          <a:p>
            <a:endParaRPr lang="en-US" dirty="0"/>
          </a:p>
        </p:txBody>
      </p:sp>
      <p:sp>
        <p:nvSpPr>
          <p:cNvPr id="4" name="Slide Number Placeholder 3"/>
          <p:cNvSpPr>
            <a:spLocks noGrp="1"/>
          </p:cNvSpPr>
          <p:nvPr>
            <p:ph type="sldNum" sz="quarter" idx="10"/>
          </p:nvPr>
        </p:nvSpPr>
        <p:spPr/>
        <p:txBody>
          <a:bodyPr/>
          <a:lstStyle/>
          <a:p>
            <a:fld id="{923EC8E1-9FAF-4476-8880-A21944DBE007}" type="slidenum">
              <a:rPr lang="en-US" smtClean="0"/>
              <a:pPr/>
              <a:t>29</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3EC8E1-9FAF-4476-8880-A21944DBE007}" type="slidenum">
              <a:rPr lang="en-US" smtClean="0"/>
              <a:pPr/>
              <a:t>32</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3EC8E1-9FAF-4476-8880-A21944DBE007}" type="slidenum">
              <a:rPr lang="en-US" smtClean="0"/>
              <a:pPr/>
              <a:t>35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This training is designed to strengthen your understanding</a:t>
            </a:r>
            <a:r>
              <a:rPr lang="en-US" baseline="0" dirty="0"/>
              <a:t> of</a:t>
            </a:r>
            <a:r>
              <a:rPr lang="en-US" dirty="0"/>
              <a:t> the LDR </a:t>
            </a:r>
            <a:r>
              <a:rPr lang="en-US" baseline="0" dirty="0"/>
              <a:t>requirements that apply to generators and treatment, storage and disposal facilities (TSDFs), as well as </a:t>
            </a:r>
            <a:r>
              <a:rPr lang="en-US" dirty="0"/>
              <a:t>activities for inspecting them.  This training </a:t>
            </a:r>
            <a:r>
              <a:rPr lang="en-US" baseline="0" dirty="0"/>
              <a:t>assumes that you already have taken the “Fundamentals for RCRA Inspectors” training, which includes an introductory lesson on the LDR program (see Lesson 6).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a:t>The training you will receive today</a:t>
            </a:r>
            <a:r>
              <a:rPr lang="en-US" baseline="0" dirty="0"/>
              <a:t> aims to give you a working knowledge of the LDR regulations.  Essentially, this means that, by the end of the training, you will be able to determine more effectively if a hazardous waste meets the LDR treatment standards, including the alternative standards (e.g., for contaminated soils).  You also will become more familiar with the LDR paperwork that is required of generators and treaters.  This training does not focus on less common aspects of the LDR program, such as no-migration petitions or case-by-case variances.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dirty="0"/>
              <a:t>This training</a:t>
            </a:r>
            <a:r>
              <a:rPr lang="en-US" baseline="0" dirty="0"/>
              <a:t> is organized into three lessons that cover the primary phases of a typical RCRA inspection.  Each lesson focuses on key information that an inspector should know, as well as activities that an inspector may want to perform during that phase of the inspection.  For example, Lesson 1 covers preparing for an inspection.  In that lesson, we discuss the LDR regulations and describe information to review in preparing for the inspection (e.g., facility permit).  In addition, we provide exercises that ask you to prepare for a hypothetical inspection, such as reviewing facility reports.</a:t>
            </a:r>
            <a:r>
              <a:rPr lang="en-US" u="none" baseline="0" dirty="0"/>
              <a:t> </a:t>
            </a:r>
          </a:p>
          <a:p>
            <a:endParaRPr lang="en-US" u="none" baseline="0" dirty="0"/>
          </a:p>
          <a:p>
            <a:r>
              <a:rPr lang="en-US" u="none" baseline="0" dirty="0">
                <a:solidFill>
                  <a:schemeClr val="tx1"/>
                </a:solidFill>
              </a:rPr>
              <a:t>At the end of the training is a final exam that will evaluate your understanding of the subject matter.  If you are taking this training for your RCRA Inspector Certification, you must pass the exam with a 90% score or higher.</a:t>
            </a:r>
            <a:endParaRPr lang="en-US" dirty="0">
              <a:solidFill>
                <a:schemeClr val="tx1"/>
              </a:solidFill>
            </a:endParaRPr>
          </a:p>
        </p:txBody>
      </p:sp>
      <p:sp>
        <p:nvSpPr>
          <p:cNvPr id="4" name="Slide Number Placeholder 3"/>
          <p:cNvSpPr>
            <a:spLocks noGrp="1"/>
          </p:cNvSpPr>
          <p:nvPr>
            <p:ph type="sldNum" sz="quarter" idx="10"/>
          </p:nvPr>
        </p:nvSpPr>
        <p:spPr/>
        <p:txBody>
          <a:bodyPr/>
          <a:lstStyle/>
          <a:p>
            <a:fld id="{923EC8E1-9FAF-4476-8880-A21944DBE007}" type="slidenum">
              <a:rPr lang="en-US" smtClean="0"/>
              <a:pPr/>
              <a:t>2</a:t>
            </a:fld>
            <a:endParaRPr lang="en-US" dirty="0"/>
          </a:p>
        </p:txBody>
      </p:sp>
    </p:spTree>
    <p:extLst>
      <p:ext uri="{BB962C8B-B14F-4D97-AF65-F5344CB8AC3E}">
        <p14:creationId xmlns:p14="http://schemas.microsoft.com/office/powerpoint/2010/main" val="14475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a:t>This training may differ somewhat in format and design from previous trainings that you have had.  Rather than relying heavily </a:t>
            </a:r>
            <a:r>
              <a:rPr lang="en-US" baseline="0"/>
              <a:t>on slide </a:t>
            </a:r>
            <a:r>
              <a:rPr lang="en-US" baseline="0" dirty="0"/>
              <a:t>presentations to discuss the fundamentals of the RCRA program, this training offers significantly more student exercises to supplement your learning experience; in other words, the training encourages “learning by doing.”  The exercises set forth compliance scenarios that you may encounter in the field, followed by one or more questions for you to answer.  Most of the time, you will be able to answer the questions based on information provided in the exercise.  In a few cases, you will be asked to make an informed guess as to the correct answer; this is perfectly acceptable because you will find out the correct answer in any case.  In brief, choose the best answer based on all of the information provided to you.</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a:t>The exercises have been developed to strengthen and re-enforce your understanding of the subject matter. Specifically, when you answer a question in an exercise, a pop-up box will tell you whether your answer is correct or incorrect.  If it is correct, the pop-up box will explain </a:t>
            </a:r>
            <a:r>
              <a:rPr lang="en-US" u="sng" baseline="0" dirty="0"/>
              <a:t>why</a:t>
            </a:r>
            <a:r>
              <a:rPr lang="en-US" baseline="0" dirty="0"/>
              <a:t> it is correct, to validate and re-enforce your understanding.  If it is incorrect, the pop-up box will explain </a:t>
            </a:r>
            <a:r>
              <a:rPr lang="en-US" u="sng" baseline="0" dirty="0"/>
              <a:t>why</a:t>
            </a:r>
            <a:r>
              <a:rPr lang="en-US" baseline="0" dirty="0"/>
              <a:t> it is incorrect, to strengthen and improve your understanding.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b="1" baseline="0" dirty="0"/>
              <a:t>Keep in mind that, at the end of this training, there is an exam to confirm that you have read and understand the contents of this training, including presentation slides </a:t>
            </a:r>
            <a:r>
              <a:rPr lang="en-US" b="1" u="sng" baseline="0" dirty="0"/>
              <a:t>and</a:t>
            </a:r>
            <a:r>
              <a:rPr lang="en-US" b="1" baseline="0" dirty="0"/>
              <a:t> exercises.  </a:t>
            </a:r>
            <a:r>
              <a:rPr lang="en-US" b="1" u="sng" baseline="0" dirty="0"/>
              <a:t>Therefore, as you complete each exercise in a lesson, be sure to read the answers in the pop-up boxes fully, irrespective of whether you answered correctly or not.  The answers provide important information and are an integral part of this training.  In addition, for any incorrect answers, we strongly encourage you to go back and review the relevant requirements in Part 268 before exiting the exercise.  </a:t>
            </a:r>
            <a:endParaRPr lang="en-US" u="sng" baseline="0" dirty="0"/>
          </a:p>
        </p:txBody>
      </p:sp>
      <p:sp>
        <p:nvSpPr>
          <p:cNvPr id="4" name="Slide Number Placeholder 3"/>
          <p:cNvSpPr>
            <a:spLocks noGrp="1"/>
          </p:cNvSpPr>
          <p:nvPr>
            <p:ph type="sldNum" sz="quarter" idx="10"/>
          </p:nvPr>
        </p:nvSpPr>
        <p:spPr/>
        <p:txBody>
          <a:bodyPr/>
          <a:lstStyle/>
          <a:p>
            <a:fld id="{923EC8E1-9FAF-4476-8880-A21944DBE00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23EC8E1-9FAF-4476-8880-A21944DBE007}" type="slidenum">
              <a:rPr lang="en-US" smtClean="0"/>
              <a:pPr/>
              <a:t>4</a:t>
            </a:fld>
            <a:endParaRPr lang="en-US" dirty="0"/>
          </a:p>
        </p:txBody>
      </p:sp>
    </p:spTree>
    <p:extLst>
      <p:ext uri="{BB962C8B-B14F-4D97-AF65-F5344CB8AC3E}">
        <p14:creationId xmlns:p14="http://schemas.microsoft.com/office/powerpoint/2010/main" val="1158692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3EC8E1-9FAF-4476-8880-A21944DBE007}" type="slidenum">
              <a:rPr lang="en-US" smtClean="0"/>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Before moving on, let’s</a:t>
            </a:r>
            <a:r>
              <a:rPr lang="en-US" baseline="0" dirty="0"/>
              <a:t> take a closer look at LDR notices because they are an important tool for evaluating compliance.  As you may know, there is no standard format for an LDR notice.  Waste handlers can determine their format so long as they contain all of the required information.  For large shipments or shipments including lab packs, the LDR notice may go on for many pages, and some notices may include accompanying documentation.</a:t>
            </a:r>
          </a:p>
          <a:p>
            <a:endParaRPr lang="en-US" dirty="0"/>
          </a:p>
          <a:p>
            <a:r>
              <a:rPr lang="en-US" dirty="0"/>
              <a:t>The sample notice that you’re looking at was prepared by Acme Steel for </a:t>
            </a:r>
            <a:r>
              <a:rPr lang="en-US" baseline="0" dirty="0"/>
              <a:t>wastes that do not meet the LDR treatment standards.  Acme prepared the notice in accordance with 268.7(a)(2) and the “</a:t>
            </a:r>
            <a:r>
              <a:rPr lang="en-US" dirty="0"/>
              <a:t>Generator Paperwork Requirements Table” at</a:t>
            </a:r>
            <a:r>
              <a:rPr lang="en-US" baseline="0" dirty="0"/>
              <a:t> 268.7(a)(4).</a:t>
            </a:r>
            <a:r>
              <a:rPr lang="en-US" dirty="0"/>
              <a:t>  As you can see, t</a:t>
            </a:r>
            <a:r>
              <a:rPr lang="en-US" baseline="0" dirty="0"/>
              <a:t>he notice includes information about 2 containers of waste.  </a:t>
            </a:r>
          </a:p>
          <a:p>
            <a:endParaRPr lang="en-US" baseline="0" dirty="0"/>
          </a:p>
          <a:p>
            <a:r>
              <a:rPr lang="en-US" baseline="0" dirty="0"/>
              <a:t>At the top of the form is the manifest number of this first shipment of this waste.  The manifest number is found in Item 4 of the uniform hazardous waste manifest – in the block titled “Manifest Tracking Number.”  Each manifest number is unique, in that each manifest produced or made available to the public must have a unique number.  </a:t>
            </a:r>
          </a:p>
          <a:p>
            <a:endParaRPr lang="en-US" baseline="0" dirty="0"/>
          </a:p>
          <a:p>
            <a:r>
              <a:rPr lang="en-US" baseline="0" dirty="0"/>
              <a:t>In addition, for each waste, the notice must include:</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T</a:t>
            </a:r>
            <a:r>
              <a:rPr lang="en-US" sz="1200" dirty="0">
                <a:solidFill>
                  <a:schemeClr val="tx1"/>
                </a:solidFill>
              </a:rPr>
              <a:t>he applicable wastewater</a:t>
            </a:r>
            <a:r>
              <a:rPr lang="en-US" sz="1200" baseline="0" dirty="0">
                <a:solidFill>
                  <a:schemeClr val="tx1"/>
                </a:solidFill>
              </a:rPr>
              <a:t> or </a:t>
            </a:r>
            <a:r>
              <a:rPr lang="en-US" sz="1200" dirty="0">
                <a:solidFill>
                  <a:schemeClr val="tx1"/>
                </a:solidFill>
              </a:rPr>
              <a:t>non-wastewater category.  “Wastewaters” are </a:t>
            </a:r>
            <a:r>
              <a:rPr lang="en-US" dirty="0"/>
              <a:t>wastes that contain less than 1% by weight total organic carbon (TOC) and less than 1% by weight total suspended solids (TSS). “Non-wastewaters” are wastes that do not meet the criteria for wastewaters.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The EPA hazardous waste codes, including subdivisions made within a waste code based on waste-specific criteria (such as D003 reactive cyanide).  This</a:t>
            </a:r>
            <a:r>
              <a:rPr lang="en-US" sz="1200" baseline="0" dirty="0">
                <a:solidFill>
                  <a:schemeClr val="tx1"/>
                </a:solidFill>
              </a:rPr>
              <a:t> notice includes the high TOC subcategory for ignitable waste D001.</a:t>
            </a:r>
            <a:endParaRPr lang="en-US"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The constituents of concern for F001-F005, and F039, and underlying hazardous constituents in characteristic wastes, unless the waste will be treated and monitored for all constituents. If all constituents will be treated and monitored, there is no need to put them all on the LDR notice.  Note that additional documentation may accompany the notice to describe these constituents,</a:t>
            </a:r>
            <a:r>
              <a:rPr lang="en-US" sz="1200" baseline="0" dirty="0">
                <a:solidFill>
                  <a:schemeClr val="tx1"/>
                </a:solidFill>
              </a:rPr>
              <a:t> such as a form listing each UHC and describing how </a:t>
            </a:r>
            <a:r>
              <a:rPr lang="en-US" sz="1200" b="0" i="0" u="none" strike="noStrike" kern="1200" dirty="0">
                <a:solidFill>
                  <a:schemeClr val="tx1"/>
                </a:solidFill>
                <a:latin typeface="+mn-lt"/>
                <a:ea typeface="+mn-ea"/>
                <a:cs typeface="+mn-cs"/>
              </a:rPr>
              <a:t>the constituent(s) must be managed under 40 CFR 268.7.</a:t>
            </a:r>
            <a:r>
              <a:rPr lang="en-US"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The notice must state that the waste is subject to the LDRs.</a:t>
            </a:r>
            <a:endParaRPr lang="en-US" dirty="0"/>
          </a:p>
        </p:txBody>
      </p:sp>
      <p:sp>
        <p:nvSpPr>
          <p:cNvPr id="4" name="Slide Number Placeholder 3"/>
          <p:cNvSpPr>
            <a:spLocks noGrp="1"/>
          </p:cNvSpPr>
          <p:nvPr>
            <p:ph type="sldNum" sz="quarter" idx="10"/>
          </p:nvPr>
        </p:nvSpPr>
        <p:spPr/>
        <p:txBody>
          <a:bodyPr/>
          <a:lstStyle/>
          <a:p>
            <a:fld id="{2CFE0F3D-6E97-492C-95CB-8CB829D91C40}" type="slidenum">
              <a:rPr lang="en-US" smtClean="0"/>
              <a:pPr/>
              <a:t>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Adequate preparation is critical to the effective performance of a RCRA inspection.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slide offers some tips for when you are preparing for an inspection.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a:solidFill>
                  <a:schemeClr val="tx1"/>
                </a:solidFill>
                <a:effectLst/>
                <a:latin typeface="+mn-lt"/>
                <a:ea typeface="+mn-ea"/>
                <a:cs typeface="+mn-cs"/>
              </a:rPr>
              <a:t> In</a:t>
            </a:r>
            <a:r>
              <a:rPr lang="en-US" sz="1200" kern="1200" baseline="0" dirty="0">
                <a:solidFill>
                  <a:schemeClr val="tx1"/>
                </a:solidFill>
                <a:effectLst/>
                <a:latin typeface="+mn-lt"/>
                <a:ea typeface="+mn-ea"/>
                <a:cs typeface="+mn-cs"/>
              </a:rPr>
              <a:t> addition to reviewing the regulations, you can refer to applicable guidances and Agency policy (e.g., interpretive letters) to research difficult compliance issues that could arise at the facility.</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baseline="0" dirty="0">
                <a:solidFill>
                  <a:schemeClr val="tx1"/>
                </a:solidFill>
                <a:effectLst/>
                <a:latin typeface="+mn-lt"/>
                <a:ea typeface="+mn-ea"/>
                <a:cs typeface="+mn-cs"/>
              </a:rPr>
              <a:t>  In the facility’s files, be sure to review the facility’s permit if applicable, past correspondence, as well as  enforcement and inspection reports for past or pending violations that need to be followed up on.  Keep in mind that permitted TSDFs must comply with the LDR regulations regardless of whether their permit says so (e.g., no placement of waste on the land if it does not meet applicable LDR treatment standards).  “P</a:t>
            </a:r>
            <a:r>
              <a:rPr lang="en-US" dirty="0"/>
              <a:t>ermit as a shield” does not apply to LDR requirements unless such requirements are in the permit.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baseline="0" dirty="0">
                <a:solidFill>
                  <a:schemeClr val="tx1"/>
                </a:solidFill>
                <a:effectLst/>
                <a:latin typeface="+mn-lt"/>
                <a:ea typeface="+mn-ea"/>
                <a:cs typeface="+mn-cs"/>
              </a:rPr>
              <a:t>  Consider reviewing EPA or state databases so that you have up-to-date information on the facility, such as the types of wastes generated and received at the facility.  This can help you anticipate the types of issues that could arise during your inspection. </a:t>
            </a:r>
            <a:r>
              <a:rPr lang="en-US" sz="1200" b="1" kern="1200" baseline="0" dirty="0">
                <a:solidFill>
                  <a:schemeClr val="tx1"/>
                </a:solidFill>
                <a:effectLst/>
                <a:latin typeface="+mn-lt"/>
                <a:ea typeface="+mn-ea"/>
                <a:cs typeface="+mn-cs"/>
              </a:rPr>
              <a:t>However, please be aware of the limitations of EPA and state databases (e.g., out-of-date data)</a:t>
            </a:r>
            <a:r>
              <a:rPr lang="en-US" sz="1200" kern="1200" baseline="0" dirty="0">
                <a:solidFill>
                  <a:schemeClr val="tx1"/>
                </a:solidFill>
                <a:effectLst/>
                <a:latin typeface="+mn-lt"/>
                <a:ea typeface="+mn-ea"/>
                <a:cs typeface="+mn-cs"/>
              </a:rPr>
              <a:t>.  Notwithstanding the limitations, the data can be useful for getting an idea of activities taking place at a facility.  For example, Biennial Report data could reveal that: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baseline="0" dirty="0">
                <a:solidFill>
                  <a:schemeClr val="tx1"/>
                </a:solidFill>
                <a:effectLst/>
                <a:latin typeface="+mn-lt"/>
                <a:ea typeface="+mn-ea"/>
                <a:cs typeface="+mn-cs"/>
              </a:rPr>
              <a:t>A generator sent lab packs for incineration, but the lab packs contained prohibited constituents (e.g., mercury) in Appendix IV.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baseline="0" dirty="0">
                <a:solidFill>
                  <a:schemeClr val="tx1"/>
                </a:solidFill>
                <a:effectLst/>
                <a:latin typeface="+mn-lt"/>
                <a:ea typeface="+mn-ea"/>
                <a:cs typeface="+mn-cs"/>
              </a:rPr>
              <a:t>A generator sent hazardous waste for incineration, but the waste contained metal-bearing waste listed in Appendix XI.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baseline="0" dirty="0">
                <a:solidFill>
                  <a:schemeClr val="tx1"/>
                </a:solidFill>
                <a:effectLst/>
                <a:latin typeface="+mn-lt"/>
                <a:ea typeface="+mn-ea"/>
                <a:cs typeface="+mn-cs"/>
              </a:rPr>
              <a:t>A facility received offsite wastes that are prohibited in its permit.  </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200" kern="1200" baseline="0" dirty="0">
                <a:solidFill>
                  <a:schemeClr val="tx1"/>
                </a:solidFill>
                <a:effectLst/>
                <a:latin typeface="+mn-lt"/>
                <a:ea typeface="+mn-ea"/>
                <a:cs typeface="+mn-cs"/>
              </a:rPr>
              <a:t>These issues might be reflected in data reported on the GM Forms submitted by the generators and/or WR Forms submitted by the TSDFs.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kern="1200" baseline="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1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23EC8E1-9FAF-4476-8880-A21944DBE007}" type="slidenum">
              <a:rPr lang="en-US" smtClean="0"/>
              <a:pPr/>
              <a:t>13</a:t>
            </a:fld>
            <a:endParaRPr lang="en-US" dirty="0"/>
          </a:p>
        </p:txBody>
      </p:sp>
    </p:spTree>
    <p:extLst>
      <p:ext uri="{BB962C8B-B14F-4D97-AF65-F5344CB8AC3E}">
        <p14:creationId xmlns:p14="http://schemas.microsoft.com/office/powerpoint/2010/main" val="3319405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a:solidFill>
                  <a:schemeClr val="tx1"/>
                </a:solidFill>
                <a:effectLst/>
                <a:latin typeface="+mn-lt"/>
                <a:ea typeface="+mn-ea"/>
                <a:cs typeface="+mn-cs"/>
              </a:rPr>
              <a:t>Use your knowledge of the facility to prepare a checklist and plan to guide you during the inspection.  Refer to Chapter 5 of the RCRA Inspection Manual for additional information. </a:t>
            </a:r>
            <a:endParaRPr lang="en-US" sz="1200" kern="1200" dirty="0">
              <a:solidFill>
                <a:schemeClr val="tx1"/>
              </a:solidFill>
              <a:latin typeface="+mn-lt"/>
              <a:ea typeface="+mn-ea"/>
              <a:cs typeface="+mn-cs"/>
            </a:endParaRPr>
          </a:p>
          <a:p>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23EC8E1-9FAF-4476-8880-A21944DBE007}" type="slidenum">
              <a:rPr lang="en-US" smtClean="0"/>
              <a:pPr/>
              <a:t>14</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3EC8E1-9FAF-4476-8880-A21944DBE007}" type="slidenum">
              <a:rPr lang="en-US" smtClean="0"/>
              <a:pPr/>
              <a:t>16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685800"/>
          </a:xfrm>
        </p:spPr>
        <p:txBody>
          <a:bodyPr>
            <a:normAutofit/>
          </a:bodyPr>
          <a:lstStyle>
            <a:lvl1pPr>
              <a:defRPr sz="3200">
                <a:latin typeface="Cambria" panose="02040503050406030204" pitchFamily="18" charset="0"/>
              </a:defRPr>
            </a:lvl1pPr>
          </a:lstStyle>
          <a:p>
            <a:r>
              <a:rPr lang="en-US" dirty="0"/>
              <a:t>Click to edit Master title style</a:t>
            </a:r>
          </a:p>
        </p:txBody>
      </p:sp>
      <p:sp>
        <p:nvSpPr>
          <p:cNvPr id="3" name="Subtitle 2"/>
          <p:cNvSpPr>
            <a:spLocks noGrp="1"/>
          </p:cNvSpPr>
          <p:nvPr>
            <p:ph type="subTitle" idx="1"/>
          </p:nvPr>
        </p:nvSpPr>
        <p:spPr>
          <a:xfrm>
            <a:off x="685800" y="3124200"/>
            <a:ext cx="7772400" cy="533400"/>
          </a:xfrm>
        </p:spPr>
        <p:txBody>
          <a:bodyPr>
            <a:noAutofit/>
          </a:bodyPr>
          <a:lstStyle>
            <a:lvl1pPr marL="0" indent="0" algn="ctr">
              <a:buNone/>
              <a:defRPr sz="3200">
                <a:solidFill>
                  <a:schemeClr val="tx1"/>
                </a:solidFill>
                <a:latin typeface="Cambria" panose="02040503050406030204"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457200" y="6356350"/>
            <a:ext cx="1143000" cy="365125"/>
          </a:xfrm>
        </p:spPr>
        <p:txBody>
          <a:bodyPr/>
          <a:lstStyle>
            <a:lvl1pPr>
              <a:defRPr>
                <a:latin typeface="Cambria" panose="02040503050406030204" pitchFamily="18" charset="0"/>
              </a:defRPr>
            </a:lvl1pPr>
          </a:lstStyle>
          <a:p>
            <a:r>
              <a:rPr lang="en-US"/>
              <a:t>7/18/2014</a:t>
            </a:r>
            <a:endParaRPr lang="en-US" dirty="0"/>
          </a:p>
        </p:txBody>
      </p:sp>
      <p:sp>
        <p:nvSpPr>
          <p:cNvPr id="5" name="Footer Placeholder 4"/>
          <p:cNvSpPr>
            <a:spLocks noGrp="1"/>
          </p:cNvSpPr>
          <p:nvPr>
            <p:ph type="ftr" sz="quarter" idx="11"/>
          </p:nvPr>
        </p:nvSpPr>
        <p:spPr>
          <a:xfrm>
            <a:off x="1676400" y="6356350"/>
            <a:ext cx="6096000" cy="365125"/>
          </a:xfrm>
        </p:spPr>
        <p:txBody>
          <a:bodyPr/>
          <a:lstStyle>
            <a:lvl1pPr>
              <a:defRPr>
                <a:latin typeface="Cambria" panose="02040503050406030204" pitchFamily="18" charset="0"/>
              </a:defRPr>
            </a:lvl1p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a:xfrm>
            <a:off x="7848600" y="6356350"/>
            <a:ext cx="838200" cy="365125"/>
          </a:xfrm>
        </p:spPr>
        <p:txBody>
          <a:bodyPr/>
          <a:lstStyle>
            <a:lvl1pPr>
              <a:defRPr>
                <a:latin typeface="Cambria" panose="02040503050406030204" pitchFamily="18" charset="0"/>
              </a:defRPr>
            </a:lvl1pPr>
          </a:lstStyle>
          <a:p>
            <a:fld id="{FC0B6AB9-724D-495D-B302-EC1B605E05BB}" type="slidenum">
              <a:rPr lang="en-US" smtClean="0"/>
              <a:pPr/>
              <a:t>‹#›</a:t>
            </a:fld>
            <a:endParaRPr lang="en-US" dirty="0"/>
          </a:p>
        </p:txBody>
      </p:sp>
    </p:spTree>
    <p:extLst>
      <p:ext uri="{BB962C8B-B14F-4D97-AF65-F5344CB8AC3E}">
        <p14:creationId xmlns:p14="http://schemas.microsoft.com/office/powerpoint/2010/main" val="1643450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1143000" cy="365125"/>
          </a:xfrm>
          <a:prstGeom prst="rect">
            <a:avLst/>
          </a:prstGeom>
        </p:spPr>
        <p:txBody>
          <a:bodyPr/>
          <a:lstStyle/>
          <a:p>
            <a:r>
              <a:rPr lang="en-US"/>
              <a:t>7/18/2014</a:t>
            </a:r>
            <a:endParaRPr lang="en-US" dirty="0"/>
          </a:p>
        </p:txBody>
      </p:sp>
      <p:sp>
        <p:nvSpPr>
          <p:cNvPr id="5" name="Footer Placeholder 4"/>
          <p:cNvSpPr>
            <a:spLocks noGrp="1"/>
          </p:cNvSpPr>
          <p:nvPr>
            <p:ph type="ftr" sz="quarter" idx="11"/>
          </p:nvPr>
        </p:nvSpPr>
        <p:spPr>
          <a:xfrm>
            <a:off x="1676400" y="6356350"/>
            <a:ext cx="6096000" cy="365125"/>
          </a:xfrm>
          <a:prstGeom prst="rect">
            <a:avLst/>
          </a:prstGeom>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a:xfrm>
            <a:off x="7848600" y="6356350"/>
            <a:ext cx="838200" cy="365125"/>
          </a:xfrm>
          <a:prstGeom prst="rect">
            <a:avLst/>
          </a:prstGeom>
        </p:spPr>
        <p:txBody>
          <a:bodyPr/>
          <a:lstStyle>
            <a:lvl1pPr algn="r">
              <a:defRPr/>
            </a:lvl1pPr>
          </a:lstStyle>
          <a:p>
            <a:fld id="{2EDDE13E-72E9-420A-9422-2EFDEAF184CB}" type="slidenum">
              <a:rPr lang="en-US" smtClean="0"/>
              <a:pPr/>
              <a:t>‹#›</a:t>
            </a:fld>
            <a:endParaRPr lang="en-US" dirty="0"/>
          </a:p>
        </p:txBody>
      </p:sp>
    </p:spTree>
    <p:extLst>
      <p:ext uri="{BB962C8B-B14F-4D97-AF65-F5344CB8AC3E}">
        <p14:creationId xmlns:p14="http://schemas.microsoft.com/office/powerpoint/2010/main" val="73309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1143000" cy="365125"/>
          </a:xfrm>
          <a:prstGeom prst="rect">
            <a:avLst/>
          </a:prstGeom>
        </p:spPr>
        <p:txBody>
          <a:bodyPr/>
          <a:lstStyle/>
          <a:p>
            <a:r>
              <a:rPr lang="en-US"/>
              <a:t>7/18/2014</a:t>
            </a:r>
            <a:endParaRPr lang="en-US" dirty="0"/>
          </a:p>
        </p:txBody>
      </p:sp>
      <p:sp>
        <p:nvSpPr>
          <p:cNvPr id="5" name="Footer Placeholder 4"/>
          <p:cNvSpPr>
            <a:spLocks noGrp="1"/>
          </p:cNvSpPr>
          <p:nvPr>
            <p:ph type="ftr" sz="quarter" idx="11"/>
          </p:nvPr>
        </p:nvSpPr>
        <p:spPr>
          <a:xfrm>
            <a:off x="1676400" y="6356350"/>
            <a:ext cx="6096000" cy="365125"/>
          </a:xfrm>
          <a:prstGeom prst="rect">
            <a:avLst/>
          </a:prstGeom>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a:xfrm>
            <a:off x="7848600" y="6356350"/>
            <a:ext cx="838200" cy="365125"/>
          </a:xfrm>
          <a:prstGeom prst="rect">
            <a:avLst/>
          </a:prstGeom>
        </p:spPr>
        <p:txBody>
          <a:bodyPr/>
          <a:lstStyle>
            <a:lvl1pPr algn="r">
              <a:defRPr/>
            </a:lvl1pPr>
          </a:lstStyle>
          <a:p>
            <a:fld id="{2EDDE13E-72E9-420A-9422-2EFDEAF184CB}" type="slidenum">
              <a:rPr lang="en-US" smtClean="0"/>
              <a:pPr/>
              <a:t>‹#›</a:t>
            </a:fld>
            <a:endParaRPr lang="en-US" dirty="0"/>
          </a:p>
        </p:txBody>
      </p:sp>
    </p:spTree>
    <p:extLst>
      <p:ext uri="{BB962C8B-B14F-4D97-AF65-F5344CB8AC3E}">
        <p14:creationId xmlns:p14="http://schemas.microsoft.com/office/powerpoint/2010/main" val="4190636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r>
              <a:rPr lang="en-US"/>
              <a:t>7/18/2014</a:t>
            </a:r>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EDDE13E-72E9-420A-9422-2EFDEAF184CB}" type="slidenum">
              <a:rPr lang="en-US" smtClean="0"/>
              <a:pPr/>
              <a:t>‹#›</a:t>
            </a:fld>
            <a:endParaRPr lang="en-US" dirty="0"/>
          </a:p>
        </p:txBody>
      </p:sp>
    </p:spTree>
    <p:extLst>
      <p:ext uri="{BB962C8B-B14F-4D97-AF65-F5344CB8AC3E}">
        <p14:creationId xmlns:p14="http://schemas.microsoft.com/office/powerpoint/2010/main" val="3968289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a:t>7/18/2014</a:t>
            </a:r>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dirty="0"/>
              <a:t>U.S. Environmental Protection Agency Staff Level Draft:  Do Not Cite or Quote</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EDDE13E-72E9-420A-9422-2EFDEAF184CB}" type="slidenum">
              <a:rPr lang="en-US" smtClean="0"/>
              <a:pPr/>
              <a:t>‹#›</a:t>
            </a:fld>
            <a:endParaRPr lang="en-US" dirty="0"/>
          </a:p>
        </p:txBody>
      </p:sp>
    </p:spTree>
    <p:extLst>
      <p:ext uri="{BB962C8B-B14F-4D97-AF65-F5344CB8AC3E}">
        <p14:creationId xmlns:p14="http://schemas.microsoft.com/office/powerpoint/2010/main" val="34737841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r>
              <a:rPr lang="en-US"/>
              <a:t>7/18/2014</a:t>
            </a:r>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r>
              <a:rPr lang="en-US" dirty="0"/>
              <a:t>U.S. Environmental Protection Agency Staff Level Draft:  Do Not Cite or Quote</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EDDE13E-72E9-420A-9422-2EFDEAF184CB}" type="slidenum">
              <a:rPr lang="en-US" smtClean="0"/>
              <a:pPr/>
              <a:t>‹#›</a:t>
            </a:fld>
            <a:endParaRPr lang="en-US" dirty="0"/>
          </a:p>
        </p:txBody>
      </p:sp>
    </p:spTree>
    <p:extLst>
      <p:ext uri="{BB962C8B-B14F-4D97-AF65-F5344CB8AC3E}">
        <p14:creationId xmlns:p14="http://schemas.microsoft.com/office/powerpoint/2010/main" val="2464152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r>
              <a:rPr lang="en-US"/>
              <a:t>7/18/2014</a:t>
            </a:r>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r>
              <a:rPr lang="en-US" dirty="0"/>
              <a:t>U.S. Environmental Protection Agency Staff Level Draft:  Do Not Cite or Quote</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EDDE13E-72E9-420A-9422-2EFDEAF184CB}" type="slidenum">
              <a:rPr lang="en-US" smtClean="0"/>
              <a:pPr/>
              <a:t>‹#›</a:t>
            </a:fld>
            <a:endParaRPr lang="en-US" dirty="0"/>
          </a:p>
        </p:txBody>
      </p:sp>
    </p:spTree>
    <p:extLst>
      <p:ext uri="{BB962C8B-B14F-4D97-AF65-F5344CB8AC3E}">
        <p14:creationId xmlns:p14="http://schemas.microsoft.com/office/powerpoint/2010/main" val="41926759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r>
              <a:rPr lang="en-US"/>
              <a:t>7/18/2014</a:t>
            </a:r>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r>
              <a:rPr lang="en-US" dirty="0"/>
              <a:t>U.S. Environmental Protection Agency Staff Level Draft:  Do Not Cite or Quote</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2EDDE13E-72E9-420A-9422-2EFDEAF184CB}" type="slidenum">
              <a:rPr lang="en-US" smtClean="0"/>
              <a:pPr/>
              <a:t>‹#›</a:t>
            </a:fld>
            <a:endParaRPr lang="en-US" dirty="0"/>
          </a:p>
        </p:txBody>
      </p:sp>
    </p:spTree>
    <p:extLst>
      <p:ext uri="{BB962C8B-B14F-4D97-AF65-F5344CB8AC3E}">
        <p14:creationId xmlns:p14="http://schemas.microsoft.com/office/powerpoint/2010/main" val="34241218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a:t>7/18/2014</a:t>
            </a:r>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dirty="0"/>
              <a:t>U.S. Environmental Protection Agency Staff Level Draft:  Do Not Cite or Quote</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EDDE13E-72E9-420A-9422-2EFDEAF184CB}" type="slidenum">
              <a:rPr lang="en-US" smtClean="0"/>
              <a:pPr/>
              <a:t>‹#›</a:t>
            </a:fld>
            <a:endParaRPr lang="en-US" dirty="0"/>
          </a:p>
        </p:txBody>
      </p:sp>
    </p:spTree>
    <p:extLst>
      <p:ext uri="{BB962C8B-B14F-4D97-AF65-F5344CB8AC3E}">
        <p14:creationId xmlns:p14="http://schemas.microsoft.com/office/powerpoint/2010/main" val="23155385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r>
              <a:rPr lang="en-US"/>
              <a:t>7/18/2014</a:t>
            </a:r>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r>
              <a:rPr lang="en-US" dirty="0"/>
              <a:t>U.S. Environmental Protection Agency Staff Level Draft:  Do Not Cite or Quote</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EDDE13E-72E9-420A-9422-2EFDEAF184CB}" type="slidenum">
              <a:rPr lang="en-US" smtClean="0"/>
              <a:pPr/>
              <a:t>‹#›</a:t>
            </a:fld>
            <a:endParaRPr lang="en-US" dirty="0"/>
          </a:p>
        </p:txBody>
      </p:sp>
    </p:spTree>
    <p:extLst>
      <p:ext uri="{BB962C8B-B14F-4D97-AF65-F5344CB8AC3E}">
        <p14:creationId xmlns:p14="http://schemas.microsoft.com/office/powerpoint/2010/main" val="1601746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a:xfrm>
            <a:off x="1676400" y="6356350"/>
            <a:ext cx="6096000" cy="365125"/>
          </a:xfrm>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a:xfrm>
            <a:off x="7848600" y="6356350"/>
            <a:ext cx="838200" cy="365125"/>
          </a:xfrm>
        </p:spPr>
        <p:txBody>
          <a:bodyPr/>
          <a:lstStyle/>
          <a:p>
            <a:fld id="{FC0B6AB9-724D-495D-B302-EC1B605E05BB}" type="slidenum">
              <a:rPr lang="en-US" smtClean="0"/>
              <a:pPr/>
              <a:t>‹#›</a:t>
            </a:fld>
            <a:endParaRPr lang="en-US" dirty="0"/>
          </a:p>
        </p:txBody>
      </p:sp>
    </p:spTree>
    <p:extLst>
      <p:ext uri="{BB962C8B-B14F-4D97-AF65-F5344CB8AC3E}">
        <p14:creationId xmlns:p14="http://schemas.microsoft.com/office/powerpoint/2010/main" val="494801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a:xfrm>
            <a:off x="1676400" y="6356350"/>
            <a:ext cx="6096000" cy="365125"/>
          </a:xfrm>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a:xfrm>
            <a:off x="7848600" y="6356350"/>
            <a:ext cx="838200" cy="365125"/>
          </a:xfrm>
        </p:spPr>
        <p:txBody>
          <a:bodyPr/>
          <a:lstStyle/>
          <a:p>
            <a:fld id="{FC0B6AB9-724D-495D-B302-EC1B605E05BB}" type="slidenum">
              <a:rPr lang="en-US" smtClean="0"/>
              <a:pPr/>
              <a:t>‹#›</a:t>
            </a:fld>
            <a:endParaRPr lang="en-US" dirty="0"/>
          </a:p>
        </p:txBody>
      </p:sp>
      <p:sp>
        <p:nvSpPr>
          <p:cNvPr id="7" name="Title 1"/>
          <p:cNvSpPr>
            <a:spLocks noGrp="1"/>
          </p:cNvSpPr>
          <p:nvPr>
            <p:ph type="ctrTitle"/>
          </p:nvPr>
        </p:nvSpPr>
        <p:spPr>
          <a:xfrm>
            <a:off x="685800" y="2667000"/>
            <a:ext cx="7772400" cy="685800"/>
          </a:xfrm>
        </p:spPr>
        <p:txBody>
          <a:bodyPr>
            <a:normAutofit/>
          </a:bodyPr>
          <a:lstStyle>
            <a:lvl1pPr>
              <a:defRPr sz="3200">
                <a:latin typeface="Cambria" panose="02040503050406030204" pitchFamily="18" charset="0"/>
              </a:defRPr>
            </a:lvl1pPr>
          </a:lstStyle>
          <a:p>
            <a:r>
              <a:rPr lang="en-US" dirty="0"/>
              <a:t>Click to edit Master title style</a:t>
            </a:r>
          </a:p>
        </p:txBody>
      </p:sp>
    </p:spTree>
    <p:extLst>
      <p:ext uri="{BB962C8B-B14F-4D97-AF65-F5344CB8AC3E}">
        <p14:creationId xmlns:p14="http://schemas.microsoft.com/office/powerpoint/2010/main" val="1517358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xercise Placeholder Sl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7/18/2014</a:t>
            </a:r>
            <a:endParaRPr lang="en-US" dirty="0"/>
          </a:p>
        </p:txBody>
      </p:sp>
      <p:sp>
        <p:nvSpPr>
          <p:cNvPr id="3" name="Footer Placeholder 2"/>
          <p:cNvSpPr>
            <a:spLocks noGrp="1"/>
          </p:cNvSpPr>
          <p:nvPr>
            <p:ph type="ftr" sz="quarter" idx="11"/>
          </p:nvPr>
        </p:nvSpPr>
        <p:spPr>
          <a:xfrm>
            <a:off x="1676400" y="6356350"/>
            <a:ext cx="6096000" cy="365125"/>
          </a:xfrm>
        </p:spPr>
        <p:txBody>
          <a:bodyPr/>
          <a:lstStyle/>
          <a:p>
            <a:r>
              <a:rPr lang="en-US" dirty="0"/>
              <a:t>U.S. Environmental Protection Agency Staff Level Draft:  Do Not Cite or Quote</a:t>
            </a:r>
          </a:p>
        </p:txBody>
      </p:sp>
      <p:sp>
        <p:nvSpPr>
          <p:cNvPr id="4" name="Slide Number Placeholder 3"/>
          <p:cNvSpPr>
            <a:spLocks noGrp="1"/>
          </p:cNvSpPr>
          <p:nvPr>
            <p:ph type="sldNum" sz="quarter" idx="12"/>
          </p:nvPr>
        </p:nvSpPr>
        <p:spPr>
          <a:xfrm>
            <a:off x="7848600" y="6356350"/>
            <a:ext cx="838200" cy="365125"/>
          </a:xfrm>
        </p:spPr>
        <p:txBody>
          <a:bodyPr/>
          <a:lstStyle/>
          <a:p>
            <a:fld id="{FC0B6AB9-724D-495D-B302-EC1B605E05BB}" type="slidenum">
              <a:rPr lang="en-US" smtClean="0"/>
              <a:pPr/>
              <a:t>‹#›</a:t>
            </a:fld>
            <a:endParaRPr lang="en-US" dirty="0"/>
          </a:p>
        </p:txBody>
      </p:sp>
      <p:sp>
        <p:nvSpPr>
          <p:cNvPr id="8" name="Title 1"/>
          <p:cNvSpPr>
            <a:spLocks noGrp="1"/>
          </p:cNvSpPr>
          <p:nvPr>
            <p:ph type="ctrTitle"/>
          </p:nvPr>
        </p:nvSpPr>
        <p:spPr>
          <a:xfrm>
            <a:off x="685800" y="2438400"/>
            <a:ext cx="7772400" cy="1447800"/>
          </a:xfrm>
        </p:spPr>
        <p:txBody>
          <a:bodyPr>
            <a:normAutofit/>
          </a:bodyPr>
          <a:lstStyle>
            <a:lvl1pPr>
              <a:defRPr sz="3200">
                <a:latin typeface="Cambria" panose="02040503050406030204" pitchFamily="18" charset="0"/>
              </a:defRPr>
            </a:lvl1pPr>
          </a:lstStyle>
          <a:p>
            <a:r>
              <a:rPr lang="en-US" dirty="0"/>
              <a:t>Click to edit Master title style</a:t>
            </a:r>
          </a:p>
        </p:txBody>
      </p:sp>
    </p:spTree>
    <p:extLst>
      <p:ext uri="{BB962C8B-B14F-4D97-AF65-F5344CB8AC3E}">
        <p14:creationId xmlns:p14="http://schemas.microsoft.com/office/powerpoint/2010/main" val="261625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7/18/2014</a:t>
            </a:r>
            <a:endParaRPr lang="en-US" dirty="0"/>
          </a:p>
        </p:txBody>
      </p:sp>
      <p:sp>
        <p:nvSpPr>
          <p:cNvPr id="6" name="Footer Placeholder 5"/>
          <p:cNvSpPr>
            <a:spLocks noGrp="1"/>
          </p:cNvSpPr>
          <p:nvPr>
            <p:ph type="ftr" sz="quarter" idx="11"/>
          </p:nvPr>
        </p:nvSpPr>
        <p:spPr>
          <a:xfrm>
            <a:off x="1676400" y="6356350"/>
            <a:ext cx="6096000" cy="365125"/>
          </a:xfrm>
        </p:spPr>
        <p:txBody>
          <a:bodyPr/>
          <a:lstStyle/>
          <a:p>
            <a:r>
              <a:rPr lang="en-US" dirty="0"/>
              <a:t>U.S. Environmental Protection Agency Staff Level Draft:  Do Not Cite or Quote</a:t>
            </a:r>
          </a:p>
        </p:txBody>
      </p:sp>
      <p:sp>
        <p:nvSpPr>
          <p:cNvPr id="7" name="Slide Number Placeholder 6"/>
          <p:cNvSpPr>
            <a:spLocks noGrp="1"/>
          </p:cNvSpPr>
          <p:nvPr>
            <p:ph type="sldNum" sz="quarter" idx="12"/>
          </p:nvPr>
        </p:nvSpPr>
        <p:spPr>
          <a:xfrm>
            <a:off x="7848600" y="6356350"/>
            <a:ext cx="838200" cy="365125"/>
          </a:xfrm>
        </p:spPr>
        <p:txBody>
          <a:bodyPr/>
          <a:lstStyle/>
          <a:p>
            <a:fld id="{FC0B6AB9-724D-495D-B302-EC1B605E05BB}" type="slidenum">
              <a:rPr lang="en-US" smtClean="0"/>
              <a:pPr/>
              <a:t>‹#›</a:t>
            </a:fld>
            <a:endParaRPr lang="en-US" dirty="0"/>
          </a:p>
        </p:txBody>
      </p:sp>
    </p:spTree>
    <p:extLst>
      <p:ext uri="{BB962C8B-B14F-4D97-AF65-F5344CB8AC3E}">
        <p14:creationId xmlns:p14="http://schemas.microsoft.com/office/powerpoint/2010/main" val="1799828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7/18/2014</a:t>
            </a:r>
            <a:endParaRPr lang="en-US" dirty="0"/>
          </a:p>
        </p:txBody>
      </p:sp>
      <p:sp>
        <p:nvSpPr>
          <p:cNvPr id="8" name="Footer Placeholder 7"/>
          <p:cNvSpPr>
            <a:spLocks noGrp="1"/>
          </p:cNvSpPr>
          <p:nvPr>
            <p:ph type="ftr" sz="quarter" idx="11"/>
          </p:nvPr>
        </p:nvSpPr>
        <p:spPr>
          <a:xfrm>
            <a:off x="1676400" y="6356350"/>
            <a:ext cx="6096000" cy="365125"/>
          </a:xfrm>
        </p:spPr>
        <p:txBody>
          <a:bodyPr/>
          <a:lstStyle/>
          <a:p>
            <a:r>
              <a:rPr lang="en-US" dirty="0"/>
              <a:t>U.S. Environmental Protection Agency Staff Level Draft:  Do Not Cite or Quote</a:t>
            </a:r>
          </a:p>
        </p:txBody>
      </p:sp>
      <p:sp>
        <p:nvSpPr>
          <p:cNvPr id="9" name="Slide Number Placeholder 8"/>
          <p:cNvSpPr>
            <a:spLocks noGrp="1"/>
          </p:cNvSpPr>
          <p:nvPr>
            <p:ph type="sldNum" sz="quarter" idx="12"/>
          </p:nvPr>
        </p:nvSpPr>
        <p:spPr>
          <a:xfrm>
            <a:off x="7848600" y="6356350"/>
            <a:ext cx="838200" cy="365125"/>
          </a:xfrm>
        </p:spPr>
        <p:txBody>
          <a:bodyPr/>
          <a:lstStyle/>
          <a:p>
            <a:fld id="{FC0B6AB9-724D-495D-B302-EC1B605E05BB}" type="slidenum">
              <a:rPr lang="en-US" smtClean="0"/>
              <a:pPr/>
              <a:t>‹#›</a:t>
            </a:fld>
            <a:endParaRPr lang="en-US" dirty="0"/>
          </a:p>
        </p:txBody>
      </p:sp>
    </p:spTree>
    <p:extLst>
      <p:ext uri="{BB962C8B-B14F-4D97-AF65-F5344CB8AC3E}">
        <p14:creationId xmlns:p14="http://schemas.microsoft.com/office/powerpoint/2010/main" val="3337126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7/18/2014</a:t>
            </a:r>
            <a:endParaRPr lang="en-US" dirty="0"/>
          </a:p>
        </p:txBody>
      </p:sp>
      <p:sp>
        <p:nvSpPr>
          <p:cNvPr id="4" name="Footer Placeholder 3"/>
          <p:cNvSpPr>
            <a:spLocks noGrp="1"/>
          </p:cNvSpPr>
          <p:nvPr>
            <p:ph type="ftr" sz="quarter" idx="11"/>
          </p:nvPr>
        </p:nvSpPr>
        <p:spPr>
          <a:xfrm>
            <a:off x="1676400" y="6356350"/>
            <a:ext cx="6096000" cy="365125"/>
          </a:xfrm>
        </p:spPr>
        <p:txBody>
          <a:bodyPr/>
          <a:lstStyle/>
          <a:p>
            <a:r>
              <a:rPr lang="en-US" dirty="0"/>
              <a:t>U.S. Environmental Protection Agency Staff Level Draft:  Do Not Cite or Quote</a:t>
            </a:r>
          </a:p>
        </p:txBody>
      </p:sp>
      <p:sp>
        <p:nvSpPr>
          <p:cNvPr id="5" name="Slide Number Placeholder 4"/>
          <p:cNvSpPr>
            <a:spLocks noGrp="1"/>
          </p:cNvSpPr>
          <p:nvPr>
            <p:ph type="sldNum" sz="quarter" idx="12"/>
          </p:nvPr>
        </p:nvSpPr>
        <p:spPr>
          <a:xfrm>
            <a:off x="7848600" y="6356350"/>
            <a:ext cx="838200" cy="365125"/>
          </a:xfrm>
        </p:spPr>
        <p:txBody>
          <a:bodyPr/>
          <a:lstStyle/>
          <a:p>
            <a:fld id="{FC0B6AB9-724D-495D-B302-EC1B605E05BB}" type="slidenum">
              <a:rPr lang="en-US" smtClean="0"/>
              <a:pPr/>
              <a:t>‹#›</a:t>
            </a:fld>
            <a:endParaRPr lang="en-US" dirty="0"/>
          </a:p>
        </p:txBody>
      </p:sp>
    </p:spTree>
    <p:extLst>
      <p:ext uri="{BB962C8B-B14F-4D97-AF65-F5344CB8AC3E}">
        <p14:creationId xmlns:p14="http://schemas.microsoft.com/office/powerpoint/2010/main" val="1068772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r>
              <a:rPr lang="en-US"/>
              <a:t>7/18/2014</a:t>
            </a:r>
            <a:endParaRPr lang="en-US" dirty="0"/>
          </a:p>
        </p:txBody>
      </p:sp>
      <p:sp>
        <p:nvSpPr>
          <p:cNvPr id="6" name="Footer Placeholder 5"/>
          <p:cNvSpPr>
            <a:spLocks noGrp="1"/>
          </p:cNvSpPr>
          <p:nvPr>
            <p:ph type="ftr" sz="quarter" idx="11"/>
          </p:nvPr>
        </p:nvSpPr>
        <p:spPr>
          <a:xfrm>
            <a:off x="1676400" y="6356350"/>
            <a:ext cx="6096000" cy="365125"/>
          </a:xfrm>
        </p:spPr>
        <p:txBody>
          <a:bodyPr/>
          <a:lstStyle/>
          <a:p>
            <a:r>
              <a:rPr lang="en-US" dirty="0"/>
              <a:t>U.S. Environmental Protection Agency Staff Level Draft:  Do Not Cite or Quote</a:t>
            </a:r>
          </a:p>
        </p:txBody>
      </p:sp>
      <p:sp>
        <p:nvSpPr>
          <p:cNvPr id="7" name="Slide Number Placeholder 6"/>
          <p:cNvSpPr>
            <a:spLocks noGrp="1"/>
          </p:cNvSpPr>
          <p:nvPr>
            <p:ph type="sldNum" sz="quarter" idx="12"/>
          </p:nvPr>
        </p:nvSpPr>
        <p:spPr>
          <a:xfrm>
            <a:off x="7848600" y="6356350"/>
            <a:ext cx="838200" cy="365125"/>
          </a:xfrm>
        </p:spPr>
        <p:txBody>
          <a:bodyPr/>
          <a:lstStyle/>
          <a:p>
            <a:fld id="{FC0B6AB9-724D-495D-B302-EC1B605E05BB}" type="slidenum">
              <a:rPr lang="en-US" smtClean="0"/>
              <a:pPr/>
              <a:t>‹#›</a:t>
            </a:fld>
            <a:endParaRPr lang="en-US" dirty="0"/>
          </a:p>
        </p:txBody>
      </p:sp>
    </p:spTree>
    <p:extLst>
      <p:ext uri="{BB962C8B-B14F-4D97-AF65-F5344CB8AC3E}">
        <p14:creationId xmlns:p14="http://schemas.microsoft.com/office/powerpoint/2010/main" val="3608063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r>
              <a:rPr lang="en-US"/>
              <a:t>7/18/2014</a:t>
            </a:r>
            <a:endParaRPr lang="en-US" dirty="0"/>
          </a:p>
        </p:txBody>
      </p:sp>
      <p:sp>
        <p:nvSpPr>
          <p:cNvPr id="6" name="Footer Placeholder 5"/>
          <p:cNvSpPr>
            <a:spLocks noGrp="1"/>
          </p:cNvSpPr>
          <p:nvPr>
            <p:ph type="ftr" sz="quarter" idx="11"/>
          </p:nvPr>
        </p:nvSpPr>
        <p:spPr>
          <a:xfrm>
            <a:off x="1676400" y="6356350"/>
            <a:ext cx="6096000" cy="365125"/>
          </a:xfrm>
        </p:spPr>
        <p:txBody>
          <a:bodyPr/>
          <a:lstStyle/>
          <a:p>
            <a:r>
              <a:rPr lang="en-US" dirty="0"/>
              <a:t>U.S. Environmental Protection Agency Staff Level Draft:  Do Not Cite or Quote</a:t>
            </a:r>
          </a:p>
        </p:txBody>
      </p:sp>
      <p:sp>
        <p:nvSpPr>
          <p:cNvPr id="7" name="Slide Number Placeholder 6"/>
          <p:cNvSpPr>
            <a:spLocks noGrp="1"/>
          </p:cNvSpPr>
          <p:nvPr>
            <p:ph type="sldNum" sz="quarter" idx="12"/>
          </p:nvPr>
        </p:nvSpPr>
        <p:spPr>
          <a:xfrm>
            <a:off x="7848600" y="6356350"/>
            <a:ext cx="838200" cy="365125"/>
          </a:xfrm>
        </p:spPr>
        <p:txBody>
          <a:bodyPr/>
          <a:lstStyle/>
          <a:p>
            <a:fld id="{FC0B6AB9-724D-495D-B302-EC1B605E05BB}" type="slidenum">
              <a:rPr lang="en-US" smtClean="0"/>
              <a:pPr/>
              <a:t>‹#›</a:t>
            </a:fld>
            <a:endParaRPr lang="en-US" dirty="0"/>
          </a:p>
        </p:txBody>
      </p:sp>
    </p:spTree>
    <p:extLst>
      <p:ext uri="{BB962C8B-B14F-4D97-AF65-F5344CB8AC3E}">
        <p14:creationId xmlns:p14="http://schemas.microsoft.com/office/powerpoint/2010/main" val="1628186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1143000" cy="365125"/>
          </a:xfrm>
          <a:prstGeom prst="rect">
            <a:avLst/>
          </a:prstGeom>
        </p:spPr>
        <p:txBody>
          <a:bodyPr vert="horz" lIns="91440" tIns="45720" rIns="91440" bIns="45720" rtlCol="0" anchor="ctr"/>
          <a:lstStyle>
            <a:lvl1pPr algn="l">
              <a:defRPr sz="1200">
                <a:solidFill>
                  <a:schemeClr val="tx1">
                    <a:tint val="75000"/>
                  </a:schemeClr>
                </a:solidFill>
                <a:latin typeface="Cambria" panose="02040503050406030204" pitchFamily="18" charset="0"/>
              </a:defRPr>
            </a:lvl1pPr>
          </a:lstStyle>
          <a:p>
            <a:r>
              <a:rPr lang="en-US"/>
              <a:t>7/18/2014</a:t>
            </a:r>
            <a:endParaRPr lang="en-US" dirty="0"/>
          </a:p>
        </p:txBody>
      </p:sp>
      <p:sp>
        <p:nvSpPr>
          <p:cNvPr id="5" name="Footer Placeholder 4"/>
          <p:cNvSpPr>
            <a:spLocks noGrp="1"/>
          </p:cNvSpPr>
          <p:nvPr>
            <p:ph type="ftr" sz="quarter" idx="3"/>
          </p:nvPr>
        </p:nvSpPr>
        <p:spPr>
          <a:xfrm>
            <a:off x="1676400" y="6356350"/>
            <a:ext cx="5791200" cy="365125"/>
          </a:xfrm>
          <a:prstGeom prst="rect">
            <a:avLst/>
          </a:prstGeom>
        </p:spPr>
        <p:txBody>
          <a:bodyPr vert="horz" lIns="91440" tIns="45720" rIns="91440" bIns="45720" rtlCol="0" anchor="ctr"/>
          <a:lstStyle>
            <a:lvl1pPr algn="ctr">
              <a:defRPr sz="1200">
                <a:solidFill>
                  <a:schemeClr val="tx1">
                    <a:tint val="75000"/>
                  </a:schemeClr>
                </a:solidFill>
                <a:latin typeface="Cambria" panose="02040503050406030204" pitchFamily="18" charset="0"/>
              </a:defRPr>
            </a:lvl1pPr>
          </a:lstStyle>
          <a:p>
            <a:r>
              <a:rPr lang="en-US" dirty="0"/>
              <a:t>U.S. Environmental Protection Agency Staff Level Draft:  Do Not Cite or Quote</a:t>
            </a:r>
          </a:p>
        </p:txBody>
      </p:sp>
      <p:sp>
        <p:nvSpPr>
          <p:cNvPr id="6" name="Slide Number Placeholder 5"/>
          <p:cNvSpPr>
            <a:spLocks noGrp="1"/>
          </p:cNvSpPr>
          <p:nvPr>
            <p:ph type="sldNum" sz="quarter" idx="4"/>
          </p:nvPr>
        </p:nvSpPr>
        <p:spPr>
          <a:xfrm>
            <a:off x="7543800" y="6356350"/>
            <a:ext cx="1143000" cy="365125"/>
          </a:xfrm>
          <a:prstGeom prst="rect">
            <a:avLst/>
          </a:prstGeom>
        </p:spPr>
        <p:txBody>
          <a:bodyPr vert="horz" lIns="91440" tIns="45720" rIns="91440" bIns="45720" rtlCol="0" anchor="ctr"/>
          <a:lstStyle>
            <a:lvl1pPr algn="r">
              <a:defRPr sz="1200">
                <a:solidFill>
                  <a:schemeClr val="tx1">
                    <a:tint val="75000"/>
                  </a:schemeClr>
                </a:solidFill>
                <a:latin typeface="Cambria" panose="02040503050406030204" pitchFamily="18" charset="0"/>
              </a:defRPr>
            </a:lvl1pPr>
          </a:lstStyle>
          <a:p>
            <a:fld id="{FC0B6AB9-724D-495D-B302-EC1B605E05BB}" type="slidenum">
              <a:rPr lang="en-US" smtClean="0"/>
              <a:pPr/>
              <a:t>‹#›</a:t>
            </a:fld>
            <a:endParaRPr lang="en-US" dirty="0"/>
          </a:p>
        </p:txBody>
      </p:sp>
    </p:spTree>
    <p:extLst>
      <p:ext uri="{BB962C8B-B14F-4D97-AF65-F5344CB8AC3E}">
        <p14:creationId xmlns:p14="http://schemas.microsoft.com/office/powerpoint/2010/main" val="1125235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 id="2147483652" r:id="rId5"/>
    <p:sldLayoutId id="2147483653" r:id="rId6"/>
    <p:sldLayoutId id="2147483654" r:id="rId7"/>
    <p:sldLayoutId id="2147483656" r:id="rId8"/>
    <p:sldLayoutId id="2147483657" r:id="rId9"/>
  </p:sldLayoutIdLst>
  <p:hf hdr="0"/>
  <p:txStyles>
    <p:titleStyle>
      <a:lvl1pPr algn="ctr" defTabSz="914400" rtl="0" eaLnBrk="1" latinLnBrk="0" hangingPunct="1">
        <a:spcBef>
          <a:spcPct val="0"/>
        </a:spcBef>
        <a:buNone/>
        <a:defRPr sz="3200" kern="1200">
          <a:solidFill>
            <a:schemeClr val="tx1"/>
          </a:solidFill>
          <a:latin typeface="Cambria" panose="02040503050406030204"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Cambria" panose="02040503050406030204"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200" kern="1200">
          <a:solidFill>
            <a:schemeClr val="tx1"/>
          </a:solidFill>
          <a:latin typeface="Cambria" panose="02040503050406030204"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Cambria" panose="02040503050406030204"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457200" y="6356350"/>
            <a:ext cx="1143000" cy="365125"/>
          </a:xfrm>
          <a:prstGeom prst="rect">
            <a:avLst/>
          </a:prstGeom>
        </p:spPr>
        <p:txBody>
          <a:bodyPr/>
          <a:lstStyle>
            <a:lvl1pPr>
              <a:defRPr sz="1200">
                <a:latin typeface="Cambria" panose="02040503050406030204" pitchFamily="18" charset="0"/>
              </a:defRPr>
            </a:lvl1pPr>
          </a:lstStyle>
          <a:p>
            <a:r>
              <a:rPr lang="en-US"/>
              <a:t>7/18/2014</a:t>
            </a:r>
            <a:endParaRPr lang="en-US" dirty="0"/>
          </a:p>
        </p:txBody>
      </p:sp>
      <p:sp>
        <p:nvSpPr>
          <p:cNvPr id="8" name="Footer Placeholder 4"/>
          <p:cNvSpPr>
            <a:spLocks noGrp="1"/>
          </p:cNvSpPr>
          <p:nvPr>
            <p:ph type="ftr" sz="quarter" idx="3"/>
          </p:nvPr>
        </p:nvSpPr>
        <p:spPr>
          <a:xfrm>
            <a:off x="1676400" y="6356350"/>
            <a:ext cx="6096000" cy="365125"/>
          </a:xfrm>
          <a:prstGeom prst="rect">
            <a:avLst/>
          </a:prstGeom>
        </p:spPr>
        <p:txBody>
          <a:bodyPr/>
          <a:lstStyle>
            <a:lvl1pPr>
              <a:defRPr sz="1200">
                <a:latin typeface="Cambria" panose="02040503050406030204" pitchFamily="18" charset="0"/>
              </a:defRPr>
            </a:lvl1pPr>
          </a:lstStyle>
          <a:p>
            <a:pPr algn="ctr"/>
            <a:r>
              <a:rPr lang="en-US" dirty="0"/>
              <a:t>U.S. Environmental Protection Agency Staff Level Draft:  Do Not Cite or Quote</a:t>
            </a:r>
          </a:p>
        </p:txBody>
      </p:sp>
      <p:sp>
        <p:nvSpPr>
          <p:cNvPr id="9" name="Slide Number Placeholder 5"/>
          <p:cNvSpPr>
            <a:spLocks noGrp="1"/>
          </p:cNvSpPr>
          <p:nvPr>
            <p:ph type="sldNum" sz="quarter" idx="4"/>
          </p:nvPr>
        </p:nvSpPr>
        <p:spPr>
          <a:xfrm>
            <a:off x="7848600" y="6356350"/>
            <a:ext cx="838200" cy="365125"/>
          </a:xfrm>
          <a:prstGeom prst="rect">
            <a:avLst/>
          </a:prstGeom>
        </p:spPr>
        <p:txBody>
          <a:bodyPr/>
          <a:lstStyle>
            <a:lvl1pPr>
              <a:defRPr sz="1200">
                <a:latin typeface="Cambria" panose="02040503050406030204" pitchFamily="18" charset="0"/>
              </a:defRPr>
            </a:lvl1pPr>
          </a:lstStyle>
          <a:p>
            <a:pPr algn="r"/>
            <a:fld id="{FC0B6AB9-724D-495D-B302-EC1B605E05BB}" type="slidenum">
              <a:rPr lang="en-US" smtClean="0"/>
              <a:pPr algn="r"/>
              <a:t>‹#›</a:t>
            </a:fld>
            <a:endParaRPr lang="en-US" dirty="0"/>
          </a:p>
        </p:txBody>
      </p:sp>
      <p:sp>
        <p:nvSpPr>
          <p:cNvPr id="10" name="Title 1"/>
          <p:cNvSpPr txBox="1">
            <a:spLocks/>
          </p:cNvSpPr>
          <p:nvPr userDrawn="1"/>
        </p:nvSpPr>
        <p:spPr>
          <a:xfrm>
            <a:off x="685800" y="2667000"/>
            <a:ext cx="7772400" cy="685800"/>
          </a:xfrm>
          <a:prstGeom prst="rect">
            <a:avLst/>
          </a:prstGeom>
        </p:spPr>
        <p:txBody>
          <a:bodyPr>
            <a:normAutofit/>
          </a:bodyPr>
          <a:lstStyle>
            <a:lvl1pPr algn="ctr" defTabSz="914400" rtl="0" eaLnBrk="1" latinLnBrk="0" hangingPunct="1">
              <a:spcBef>
                <a:spcPct val="0"/>
              </a:spcBef>
              <a:buNone/>
              <a:defRPr sz="3200" kern="1200">
                <a:solidFill>
                  <a:schemeClr val="tx1"/>
                </a:solidFill>
                <a:latin typeface="Cambria" panose="02040503050406030204" pitchFamily="18" charset="0"/>
                <a:ea typeface="+mj-ea"/>
                <a:cs typeface="+mj-cs"/>
              </a:defRPr>
            </a:lvl1pPr>
          </a:lstStyle>
          <a:p>
            <a:r>
              <a:rPr lang="en-US" dirty="0"/>
              <a:t>Click to edit Master title style</a:t>
            </a:r>
          </a:p>
        </p:txBody>
      </p:sp>
    </p:spTree>
    <p:extLst>
      <p:ext uri="{BB962C8B-B14F-4D97-AF65-F5344CB8AC3E}">
        <p14:creationId xmlns:p14="http://schemas.microsoft.com/office/powerpoint/2010/main" val="3591926043"/>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epa.gov/osw/hazard/tsd/ldr/ldr-sum.pdf" TargetMode="External"/><Relationship Id="rId2" Type="http://schemas.openxmlformats.org/officeDocument/2006/relationships/hyperlink" Target="http://www.epa.gov/osw/inforesources/pubs/training/ldr05.pdf" TargetMode="External"/><Relationship Id="rId1" Type="http://schemas.openxmlformats.org/officeDocument/2006/relationships/slideLayout" Target="../slideLayouts/slideLayout2.xml"/><Relationship Id="rId4" Type="http://schemas.openxmlformats.org/officeDocument/2006/relationships/hyperlink" Target="http://www.epa.gov/osw/hazard/tsd/ldr/soil_f4.pdf"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epa.gov/osw/hazard/tsd/ldr/wap330.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www.epa.gov/compliance/training/neti/index.html" TargetMode="External"/><Relationship Id="rId4" Type="http://schemas.openxmlformats.org/officeDocument/2006/relationships/hyperlink" Target="http://www.epa.gov/solidwaste/inforesources/online/index.htm"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www.epa.gov/compliance/training/neti/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RCRA Inspector Training</a:t>
            </a:r>
          </a:p>
        </p:txBody>
      </p:sp>
      <p:sp>
        <p:nvSpPr>
          <p:cNvPr id="3" name="Subtitle 2"/>
          <p:cNvSpPr>
            <a:spLocks noGrp="1"/>
          </p:cNvSpPr>
          <p:nvPr>
            <p:ph type="subTitle" idx="1"/>
          </p:nvPr>
        </p:nvSpPr>
        <p:spPr/>
        <p:txBody>
          <a:bodyPr/>
          <a:lstStyle/>
          <a:p>
            <a:r>
              <a:rPr lang="en-US" dirty="0"/>
              <a:t>Land Disposal Restrictions</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1</a:t>
            </a:fld>
            <a:endParaRPr lang="en-US" dirty="0"/>
          </a:p>
        </p:txBody>
      </p:sp>
    </p:spTree>
    <p:extLst>
      <p:ext uri="{BB962C8B-B14F-4D97-AF65-F5344CB8AC3E}">
        <p14:creationId xmlns:p14="http://schemas.microsoft.com/office/powerpoint/2010/main" val="3323263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819400"/>
            <a:ext cx="8229600" cy="1143000"/>
          </a:xfrm>
        </p:spPr>
        <p:txBody>
          <a:bodyPr/>
          <a:lstStyle/>
          <a:p>
            <a:r>
              <a:rPr lang="en-US" dirty="0"/>
              <a:t>Insert Lesson 1, Exercise 1</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90800"/>
            <a:ext cx="8229600" cy="1143000"/>
          </a:xfrm>
        </p:spPr>
        <p:txBody>
          <a:bodyPr/>
          <a:lstStyle/>
          <a:p>
            <a:r>
              <a:rPr lang="en-US" dirty="0"/>
              <a:t>Insert Lesson 1, Exercise 2</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90800"/>
            <a:ext cx="8229600" cy="1143000"/>
          </a:xfrm>
        </p:spPr>
        <p:txBody>
          <a:bodyPr/>
          <a:lstStyle/>
          <a:p>
            <a:r>
              <a:rPr lang="en-US" dirty="0"/>
              <a:t>Reviewing Facility Information</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Inspector Tips to Prepare for Inspection</a:t>
            </a:r>
          </a:p>
        </p:txBody>
      </p:sp>
      <p:sp>
        <p:nvSpPr>
          <p:cNvPr id="3" name="Content Placeholder 2"/>
          <p:cNvSpPr>
            <a:spLocks noGrp="1"/>
          </p:cNvSpPr>
          <p:nvPr>
            <p:ph idx="1"/>
          </p:nvPr>
        </p:nvSpPr>
        <p:spPr>
          <a:xfrm>
            <a:off x="533400" y="1371600"/>
            <a:ext cx="8229600" cy="4876800"/>
          </a:xfrm>
        </p:spPr>
        <p:txBody>
          <a:bodyPr>
            <a:normAutofit/>
          </a:bodyPr>
          <a:lstStyle/>
          <a:p>
            <a:r>
              <a:rPr lang="en-US" dirty="0"/>
              <a:t>Re-familiarize yourself with LDR requirements</a:t>
            </a:r>
          </a:p>
          <a:p>
            <a:r>
              <a:rPr lang="en-US" dirty="0"/>
              <a:t>Review the facility's files (e.g., RCRA permit,  enforcement and inspection reports)</a:t>
            </a:r>
          </a:p>
          <a:p>
            <a:pPr lvl="1"/>
            <a:r>
              <a:rPr lang="en-US" dirty="0"/>
              <a:t>“Permit as a shield” does not apply to LDR requirements unless such requirements are in permit</a:t>
            </a:r>
          </a:p>
          <a:p>
            <a:r>
              <a:rPr lang="en-US" dirty="0"/>
              <a:t>Review the most recent facility reporting data (e.g., Biennial Report)</a:t>
            </a:r>
          </a:p>
          <a:p>
            <a:pPr lvl="1"/>
            <a:r>
              <a:rPr lang="en-US" dirty="0"/>
              <a:t>Use the data as a starting point to learn about potential issues </a:t>
            </a:r>
          </a:p>
          <a:p>
            <a:pPr lvl="1"/>
            <a:r>
              <a:rPr lang="en-US" dirty="0"/>
              <a:t>Recognize the inherent limitations of the data</a:t>
            </a:r>
          </a:p>
          <a:p>
            <a:pPr lvl="1"/>
            <a:r>
              <a:rPr lang="en-US" dirty="0"/>
              <a:t>Do not accept them on face value</a:t>
            </a:r>
          </a:p>
          <a:p>
            <a:pPr lvl="1">
              <a:buNone/>
            </a:pPr>
            <a:r>
              <a:rPr lang="en-US" dirty="0"/>
              <a:t>   </a:t>
            </a:r>
          </a:p>
          <a:p>
            <a:pPr lvl="1"/>
            <a:endParaRPr lang="en-US" dirty="0"/>
          </a:p>
          <a:p>
            <a:pPr fontAlgn="t"/>
            <a:endParaRPr lang="en-US" dirty="0"/>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13</a:t>
            </a:fld>
            <a:endParaRPr lang="en-US" dirty="0"/>
          </a:p>
        </p:txBody>
      </p:sp>
    </p:spTree>
    <p:extLst>
      <p:ext uri="{BB962C8B-B14F-4D97-AF65-F5344CB8AC3E}">
        <p14:creationId xmlns:p14="http://schemas.microsoft.com/office/powerpoint/2010/main" val="27813786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Inspector Tips to Prepare for Inspection (Continued)</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14</a:t>
            </a:fld>
            <a:endParaRPr lang="en-US" dirty="0"/>
          </a:p>
        </p:txBody>
      </p:sp>
      <p:sp>
        <p:nvSpPr>
          <p:cNvPr id="8" name="Content Placeholder 7"/>
          <p:cNvSpPr>
            <a:spLocks noGrp="1"/>
          </p:cNvSpPr>
          <p:nvPr>
            <p:ph idx="1"/>
          </p:nvPr>
        </p:nvSpPr>
        <p:spPr/>
        <p:txBody>
          <a:bodyPr/>
          <a:lstStyle/>
          <a:p>
            <a:r>
              <a:rPr lang="en-US" dirty="0"/>
              <a:t>Prepare an inspection checklist that reflects facility-specific information (e.g., its permit)</a:t>
            </a:r>
          </a:p>
          <a:p>
            <a:pPr>
              <a:buNone/>
            </a:pPr>
            <a:endParaRPr lang="en-US" dirty="0"/>
          </a:p>
          <a:p>
            <a:r>
              <a:rPr lang="en-US" dirty="0"/>
              <a:t>For permitted facilities, speak with the permit writer</a:t>
            </a:r>
          </a:p>
          <a:p>
            <a:pPr lvl="1"/>
            <a:r>
              <a:rPr lang="en-US" dirty="0"/>
              <a:t>May be in closer communication with facility than inspectors</a:t>
            </a:r>
          </a:p>
          <a:p>
            <a:pPr lvl="1"/>
            <a:r>
              <a:rPr lang="en-US" dirty="0"/>
              <a:t>Can discuss facility operations and permit requirements, issues to look for onsite, etc.</a:t>
            </a:r>
          </a:p>
          <a:p>
            <a:pPr lvl="1"/>
            <a:r>
              <a:rPr lang="en-US" dirty="0"/>
              <a:t>May want to join you during facility visit</a:t>
            </a:r>
          </a:p>
          <a:p>
            <a:endParaRPr lang="en-US" dirty="0"/>
          </a:p>
          <a:p>
            <a:endParaRPr lang="en-US" dirty="0"/>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362200"/>
            <a:ext cx="8229600" cy="1143000"/>
          </a:xfrm>
        </p:spPr>
        <p:txBody>
          <a:bodyPr/>
          <a:lstStyle/>
          <a:p>
            <a:r>
              <a:rPr lang="en-US" dirty="0"/>
              <a:t>Insert Lesson 1, Exercise 3</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1 Summary</a:t>
            </a:r>
          </a:p>
        </p:txBody>
      </p:sp>
      <p:sp>
        <p:nvSpPr>
          <p:cNvPr id="3" name="Content Placeholder 2"/>
          <p:cNvSpPr>
            <a:spLocks noGrp="1"/>
          </p:cNvSpPr>
          <p:nvPr>
            <p:ph idx="1"/>
          </p:nvPr>
        </p:nvSpPr>
        <p:spPr/>
        <p:txBody>
          <a:bodyPr>
            <a:normAutofit/>
          </a:bodyPr>
          <a:lstStyle/>
          <a:p>
            <a:r>
              <a:rPr lang="en-US" dirty="0"/>
              <a:t>Key issues covered in Lesson 1</a:t>
            </a:r>
          </a:p>
          <a:p>
            <a:pPr lvl="1"/>
            <a:r>
              <a:rPr lang="en-US" dirty="0"/>
              <a:t>Part 268 sets forth treatment standards for hazardous wastes and specifies requirements for generators and TSDFs (e.g., requirements for waste determinations, transmittal of notices/certifications)</a:t>
            </a:r>
          </a:p>
          <a:p>
            <a:pPr lvl="1"/>
            <a:r>
              <a:rPr lang="en-US" dirty="0"/>
              <a:t>The table in 268.40 sets forth 3 types of treatment standards for hazardous wastes: a “total waste standard,”  a “waste extract standard,” and a “technology standard”</a:t>
            </a:r>
          </a:p>
          <a:p>
            <a:pPr lvl="1"/>
            <a:r>
              <a:rPr lang="en-US" dirty="0"/>
              <a:t>Part 268 also sets forth alternative treatment standards for lab packs, contaminated debris, and contaminated soil</a:t>
            </a:r>
          </a:p>
          <a:p>
            <a:pPr lvl="1"/>
            <a:r>
              <a:rPr lang="en-US" dirty="0"/>
              <a:t>Inspectors should review available information (e.g., facility permit, past reports, databases) to prepare for the inspection </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14600"/>
            <a:ext cx="8229600" cy="1143000"/>
          </a:xfrm>
        </p:spPr>
        <p:txBody>
          <a:bodyPr/>
          <a:lstStyle/>
          <a:p>
            <a:r>
              <a:rPr lang="en-US" dirty="0"/>
              <a:t>Lesson 2: Conducting the Inspection</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2: Overview</a:t>
            </a:r>
          </a:p>
        </p:txBody>
      </p:sp>
      <p:sp>
        <p:nvSpPr>
          <p:cNvPr id="3" name="Content Placeholder 2"/>
          <p:cNvSpPr>
            <a:spLocks noGrp="1"/>
          </p:cNvSpPr>
          <p:nvPr>
            <p:ph idx="1"/>
          </p:nvPr>
        </p:nvSpPr>
        <p:spPr/>
        <p:txBody>
          <a:bodyPr/>
          <a:lstStyle/>
          <a:p>
            <a:r>
              <a:rPr lang="en-US" dirty="0"/>
              <a:t>Welcome to Lesson 2.  By the end of this lesson, you will be able to</a:t>
            </a:r>
          </a:p>
          <a:p>
            <a:pPr lvl="1"/>
            <a:r>
              <a:rPr lang="en-US" dirty="0"/>
              <a:t>Identify potential LDR violations during the facility walk-through</a:t>
            </a:r>
          </a:p>
          <a:p>
            <a:pPr lvl="1"/>
            <a:r>
              <a:rPr lang="en-US" dirty="0"/>
              <a:t>Review LDR notices for potential compliance problems</a:t>
            </a:r>
          </a:p>
          <a:p>
            <a:pPr lvl="1"/>
            <a:r>
              <a:rPr lang="en-US" dirty="0"/>
              <a:t>Explain EPA regulations and policy on various aspects of the LDR program (e.g., hazardous debris)</a:t>
            </a:r>
          </a:p>
          <a:p>
            <a:pPr lvl="1"/>
            <a:r>
              <a:rPr lang="en-US" dirty="0"/>
              <a:t>Review a facility’s LDR treatment results to determine if a waste meets applicable treatment standards</a:t>
            </a:r>
          </a:p>
          <a:p>
            <a:pPr lvl="1"/>
            <a:endParaRPr lang="en-US" dirty="0"/>
          </a:p>
          <a:p>
            <a:pPr lvl="1"/>
            <a:endParaRPr lang="en-US" dirty="0"/>
          </a:p>
          <a:p>
            <a:pPr lvl="1"/>
            <a:endParaRPr lang="en-US" dirty="0"/>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Inspector Tips for Compliance Reviews </a:t>
            </a:r>
            <a:br>
              <a:rPr lang="en-US" dirty="0"/>
            </a:br>
            <a:r>
              <a:rPr lang="en-US" dirty="0"/>
              <a:t>of LDR Notices</a:t>
            </a:r>
          </a:p>
        </p:txBody>
      </p:sp>
      <p:sp>
        <p:nvSpPr>
          <p:cNvPr id="3" name="Content Placeholder 2"/>
          <p:cNvSpPr>
            <a:spLocks noGrp="1"/>
          </p:cNvSpPr>
          <p:nvPr>
            <p:ph idx="1"/>
          </p:nvPr>
        </p:nvSpPr>
        <p:spPr/>
        <p:txBody>
          <a:bodyPr/>
          <a:lstStyle/>
          <a:p>
            <a:r>
              <a:rPr lang="en-US" dirty="0"/>
              <a:t>Are all required elements of the form included fully and accurately?</a:t>
            </a:r>
          </a:p>
          <a:p>
            <a:r>
              <a:rPr lang="en-US" dirty="0"/>
              <a:t>Are all required waste codes for each waste included?</a:t>
            </a:r>
          </a:p>
          <a:p>
            <a:r>
              <a:rPr lang="en-US" dirty="0"/>
              <a:t>Is the form signed, if required?</a:t>
            </a:r>
          </a:p>
          <a:p>
            <a:r>
              <a:rPr lang="en-US" dirty="0"/>
              <a:t>Was supplementary data provided by the generator (if available)?</a:t>
            </a:r>
          </a:p>
          <a:p>
            <a:r>
              <a:rPr lang="en-US" dirty="0"/>
              <a:t>Is the notice updated when required?</a:t>
            </a:r>
          </a:p>
          <a:p>
            <a:r>
              <a:rPr lang="en-US" dirty="0"/>
              <a:t>Does the facility retain each form for at least 3 years from the date that the waste that is the subject of such documentation was last sent to on-site or off-site treatment, storage, or disposal?</a:t>
            </a:r>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lnSpcReduction="10000"/>
          </a:bodyPr>
          <a:lstStyle/>
          <a:p>
            <a:r>
              <a:rPr lang="en-US" dirty="0"/>
              <a:t>Training objectives</a:t>
            </a:r>
          </a:p>
          <a:p>
            <a:pPr lvl="1"/>
            <a:r>
              <a:rPr lang="en-US" dirty="0"/>
              <a:t>To strengthen your understanding of the RCRA Land Disposal Restrictions (LDR) program and activities for inspecting facilities for LDR compliance</a:t>
            </a:r>
          </a:p>
          <a:p>
            <a:endParaRPr lang="en-US" dirty="0"/>
          </a:p>
          <a:p>
            <a:r>
              <a:rPr lang="en-US" dirty="0"/>
              <a:t>This training consists of 3 lessons that cover the primary phases of a RCRA inspection</a:t>
            </a:r>
          </a:p>
          <a:p>
            <a:pPr lvl="1"/>
            <a:r>
              <a:rPr lang="en-US" dirty="0"/>
              <a:t>Lesson 1: Preparing for the inspection </a:t>
            </a:r>
          </a:p>
          <a:p>
            <a:pPr lvl="1"/>
            <a:r>
              <a:rPr lang="en-US" dirty="0"/>
              <a:t>Lesson 2: Conducting the inspection</a:t>
            </a:r>
          </a:p>
          <a:p>
            <a:pPr lvl="1"/>
            <a:r>
              <a:rPr lang="en-US" dirty="0"/>
              <a:t>Lesson 3: Conducting follow-up after the inspection</a:t>
            </a:r>
          </a:p>
          <a:p>
            <a:pPr lvl="1">
              <a:buNone/>
            </a:pPr>
            <a:endParaRPr lang="en-US" dirty="0"/>
          </a:p>
          <a:p>
            <a:r>
              <a:rPr lang="en-US" dirty="0"/>
              <a:t>At the end of this training is a final exam</a:t>
            </a:r>
          </a:p>
          <a:p>
            <a:pPr lvl="1"/>
            <a:endParaRPr lang="en-US" dirty="0"/>
          </a:p>
          <a:p>
            <a:pPr lvl="1">
              <a:buNone/>
            </a:pPr>
            <a:endParaRPr lang="en-US" dirty="0"/>
          </a:p>
          <a:p>
            <a:pPr>
              <a:buNone/>
            </a:pPr>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2</a:t>
            </a:fld>
            <a:endParaRPr lang="en-US" dirty="0"/>
          </a:p>
        </p:txBody>
      </p:sp>
    </p:spTree>
    <p:extLst>
      <p:ext uri="{BB962C8B-B14F-4D97-AF65-F5344CB8AC3E}">
        <p14:creationId xmlns:p14="http://schemas.microsoft.com/office/powerpoint/2010/main" val="1926688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Inspector Tips for Evaluating Generator’s Acceptable Knowledge Determinations</a:t>
            </a:r>
          </a:p>
        </p:txBody>
      </p:sp>
      <p:sp>
        <p:nvSpPr>
          <p:cNvPr id="3" name="Content Placeholder 2"/>
          <p:cNvSpPr>
            <a:spLocks noGrp="1"/>
          </p:cNvSpPr>
          <p:nvPr>
            <p:ph idx="1"/>
          </p:nvPr>
        </p:nvSpPr>
        <p:spPr/>
        <p:txBody>
          <a:bodyPr/>
          <a:lstStyle/>
          <a:p>
            <a:r>
              <a:rPr lang="en-US" dirty="0"/>
              <a:t>Is published data as current as practicable (e.g., SDSs greater than five years old may be obsolete due to changes in RCRA program, improvements in testing protocols, etc.)?</a:t>
            </a:r>
          </a:p>
          <a:p>
            <a:r>
              <a:rPr lang="en-US" dirty="0"/>
              <a:t>Do material balances, if used, include the following (among other things):</a:t>
            </a:r>
          </a:p>
          <a:p>
            <a:pPr lvl="1"/>
            <a:r>
              <a:rPr lang="en-US" dirty="0"/>
              <a:t>Raw ingredient descriptions and physical and chemical properties</a:t>
            </a:r>
          </a:p>
          <a:p>
            <a:pPr lvl="1"/>
            <a:r>
              <a:rPr lang="en-US" dirty="0"/>
              <a:t>Physical and chemical processes involved prior to and during generation</a:t>
            </a:r>
          </a:p>
          <a:p>
            <a:pPr lvl="1"/>
            <a:r>
              <a:rPr lang="en-US" dirty="0"/>
              <a:t>Intermediate products</a:t>
            </a:r>
          </a:p>
          <a:p>
            <a:pPr lvl="1"/>
            <a:r>
              <a:rPr lang="en-US" dirty="0"/>
              <a:t>Materials added and removed during the process?</a:t>
            </a:r>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en-US" dirty="0"/>
              <a:t>Inspector Tips for Evaluating Generator’s Acceptable Knowledge Determinations (Continued)</a:t>
            </a:r>
          </a:p>
        </p:txBody>
      </p:sp>
      <p:sp>
        <p:nvSpPr>
          <p:cNvPr id="3" name="Content Placeholder 2"/>
          <p:cNvSpPr>
            <a:spLocks noGrp="1"/>
          </p:cNvSpPr>
          <p:nvPr>
            <p:ph idx="1"/>
          </p:nvPr>
        </p:nvSpPr>
        <p:spPr/>
        <p:txBody>
          <a:bodyPr>
            <a:normAutofit/>
          </a:bodyPr>
          <a:lstStyle/>
          <a:p>
            <a:r>
              <a:rPr lang="en-US" dirty="0"/>
              <a:t>Does the generator review its original acceptable knowledge determination annually, randomly, and whenever the generating process/waste changes or the TSDF finds a nonconformance?</a:t>
            </a:r>
          </a:p>
          <a:p>
            <a:r>
              <a:rPr lang="en-US" dirty="0"/>
              <a:t>Does the generator understand the potential for changes in the waste and its classification due to environmental factors or spontaneous changes?	</a:t>
            </a:r>
          </a:p>
          <a:p>
            <a:r>
              <a:rPr lang="en-US" dirty="0"/>
              <a:t> Are records kept demonstrating that periodic reviews are being conducted (e.g., a log or certification by facility personnel that is signed annually)? </a:t>
            </a:r>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Inspector Tips for Evaluating Generator’s Acceptable Knowledge Determinations (Continued)</a:t>
            </a:r>
          </a:p>
        </p:txBody>
      </p:sp>
      <p:sp>
        <p:nvSpPr>
          <p:cNvPr id="3" name="Content Placeholder 2"/>
          <p:cNvSpPr>
            <a:spLocks noGrp="1"/>
          </p:cNvSpPr>
          <p:nvPr>
            <p:ph idx="1"/>
          </p:nvPr>
        </p:nvSpPr>
        <p:spPr/>
        <p:txBody>
          <a:bodyPr/>
          <a:lstStyle/>
          <a:p>
            <a:r>
              <a:rPr lang="en-US" dirty="0"/>
              <a:t>Are analytical results of published studies based on currently acceptable sample/test methods?</a:t>
            </a:r>
          </a:p>
          <a:p>
            <a:r>
              <a:rPr lang="en-US" dirty="0"/>
              <a:t>Are there significant differences between the published studies and the site’s generation processes/wastes (e.g., raw materials used in the generation process) to warrant concerns about relevancy?</a:t>
            </a:r>
          </a:p>
          <a:p>
            <a:r>
              <a:rPr lang="en-US" dirty="0"/>
              <a:t>Have you obtained samples of generator’s waste to verify the accuracy of the determinations? </a:t>
            </a:r>
          </a:p>
          <a:p>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Inspector Tips for Evaluating Generator’s Waste Analysis Plan (WAP)</a:t>
            </a:r>
          </a:p>
        </p:txBody>
      </p:sp>
      <p:sp>
        <p:nvSpPr>
          <p:cNvPr id="3" name="Content Placeholder 2"/>
          <p:cNvSpPr>
            <a:spLocks noGrp="1"/>
          </p:cNvSpPr>
          <p:nvPr>
            <p:ph idx="1"/>
          </p:nvPr>
        </p:nvSpPr>
        <p:spPr/>
        <p:txBody>
          <a:bodyPr/>
          <a:lstStyle/>
          <a:p>
            <a:r>
              <a:rPr lang="en-US" dirty="0"/>
              <a:t>For generators treating waste to meet LDR standards in qualified units –</a:t>
            </a:r>
          </a:p>
          <a:p>
            <a:pPr lvl="1"/>
            <a:r>
              <a:rPr lang="en-US" dirty="0"/>
              <a:t>Do they have and follow a </a:t>
            </a:r>
            <a:r>
              <a:rPr lang="en-US" u="sng" dirty="0"/>
              <a:t>written</a:t>
            </a:r>
            <a:r>
              <a:rPr lang="en-US" dirty="0"/>
              <a:t> WAP?</a:t>
            </a:r>
          </a:p>
          <a:p>
            <a:pPr lvl="1"/>
            <a:r>
              <a:rPr lang="en-US" dirty="0"/>
              <a:t>Is the generator’s treatment appropriate?</a:t>
            </a:r>
          </a:p>
          <a:p>
            <a:pPr lvl="1"/>
            <a:r>
              <a:rPr lang="en-US" dirty="0"/>
              <a:t>Does the treated waste meet the standards?</a:t>
            </a:r>
          </a:p>
          <a:p>
            <a:pPr lvl="1"/>
            <a:r>
              <a:rPr lang="en-US" dirty="0"/>
              <a:t>Is the analytical data acceptable? </a:t>
            </a:r>
          </a:p>
          <a:p>
            <a:pPr lvl="1"/>
            <a:r>
              <a:rPr lang="en-US" dirty="0"/>
              <a:t>Do the data support the generator’s determination?</a:t>
            </a:r>
          </a:p>
          <a:p>
            <a:pPr lvl="1"/>
            <a:r>
              <a:rPr lang="en-US" dirty="0"/>
              <a:t>Have they done sufficiently frequent sampling given the waste’s variability?</a:t>
            </a:r>
          </a:p>
          <a:p>
            <a:pPr lvl="1"/>
            <a:r>
              <a:rPr lang="en-US" dirty="0"/>
              <a:t>For non-wastewaters, have they drawn grab samples instead of composites?</a:t>
            </a:r>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0"/>
            <a:ext cx="8229600" cy="1143000"/>
          </a:xfrm>
        </p:spPr>
        <p:txBody>
          <a:bodyPr/>
          <a:lstStyle/>
          <a:p>
            <a:r>
              <a:rPr lang="en-US" dirty="0"/>
              <a:t>Insert Lesson 2, Exercise 1</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2 Summary</a:t>
            </a:r>
          </a:p>
        </p:txBody>
      </p:sp>
      <p:sp>
        <p:nvSpPr>
          <p:cNvPr id="3" name="Content Placeholder 2"/>
          <p:cNvSpPr>
            <a:spLocks noGrp="1"/>
          </p:cNvSpPr>
          <p:nvPr>
            <p:ph idx="1"/>
          </p:nvPr>
        </p:nvSpPr>
        <p:spPr>
          <a:xfrm>
            <a:off x="457200" y="1371600"/>
            <a:ext cx="8229600" cy="4754563"/>
          </a:xfrm>
        </p:spPr>
        <p:txBody>
          <a:bodyPr>
            <a:normAutofit/>
          </a:bodyPr>
          <a:lstStyle/>
          <a:p>
            <a:r>
              <a:rPr lang="en-US" dirty="0"/>
              <a:t>Key issues covered in Lesson 2</a:t>
            </a:r>
          </a:p>
          <a:p>
            <a:pPr lvl="1"/>
            <a:r>
              <a:rPr lang="en-US" dirty="0"/>
              <a:t>Grab samples, not composites, are appropriate for analyzing non-wastewaters under the LDRs</a:t>
            </a:r>
          </a:p>
          <a:p>
            <a:pPr lvl="1"/>
            <a:r>
              <a:rPr lang="en-US" dirty="0"/>
              <a:t>LDR notices should be reviewed for completeness and accuracy</a:t>
            </a:r>
          </a:p>
          <a:p>
            <a:pPr lvl="2"/>
            <a:r>
              <a:rPr lang="en-US" dirty="0"/>
              <a:t>Compare the waste codes on the notice to its associated manifest</a:t>
            </a:r>
          </a:p>
          <a:p>
            <a:pPr lvl="1"/>
            <a:r>
              <a:rPr lang="en-US" dirty="0"/>
              <a:t>Inspectors should review the facility’s treatment results to find potential problems</a:t>
            </a:r>
          </a:p>
          <a:p>
            <a:pPr lvl="2"/>
            <a:r>
              <a:rPr lang="en-US" dirty="0"/>
              <a:t>Preferably, trending data that show the facility’s effectiveness at meeting the LDR treatment standards over time</a:t>
            </a:r>
          </a:p>
          <a:p>
            <a:pPr lvl="1"/>
            <a:endParaRPr lang="en-US" dirty="0"/>
          </a:p>
          <a:p>
            <a:pPr lvl="2"/>
            <a:endParaRPr lang="en-US" dirty="0"/>
          </a:p>
          <a:p>
            <a:pPr lvl="1"/>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67000"/>
            <a:ext cx="8229600" cy="1143000"/>
          </a:xfrm>
        </p:spPr>
        <p:txBody>
          <a:bodyPr/>
          <a:lstStyle/>
          <a:p>
            <a:r>
              <a:rPr lang="en-US" dirty="0"/>
              <a:t>Lesson 3:  Conducting Follow-Up After Inspection</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3: Overview</a:t>
            </a:r>
          </a:p>
        </p:txBody>
      </p:sp>
      <p:sp>
        <p:nvSpPr>
          <p:cNvPr id="3" name="Content Placeholder 2"/>
          <p:cNvSpPr>
            <a:spLocks noGrp="1"/>
          </p:cNvSpPr>
          <p:nvPr>
            <p:ph idx="1"/>
          </p:nvPr>
        </p:nvSpPr>
        <p:spPr/>
        <p:txBody>
          <a:bodyPr/>
          <a:lstStyle/>
          <a:p>
            <a:r>
              <a:rPr lang="en-US" dirty="0"/>
              <a:t>Welcome to Lesson 3.  By the end of this lesson, you will be able to</a:t>
            </a:r>
          </a:p>
          <a:p>
            <a:pPr lvl="1"/>
            <a:r>
              <a:rPr lang="en-US" dirty="0"/>
              <a:t>Communicate potential concerns identified during the inspection</a:t>
            </a:r>
          </a:p>
          <a:p>
            <a:pPr lvl="1"/>
            <a:r>
              <a:rPr lang="en-US" dirty="0"/>
              <a:t>Answer questions raised by stakeholders</a:t>
            </a:r>
          </a:p>
          <a:p>
            <a:pPr lvl="1"/>
            <a:r>
              <a:rPr lang="en-US" dirty="0"/>
              <a:t>Identify follow-up actions with the facility</a:t>
            </a:r>
          </a:p>
          <a:p>
            <a:pPr lvl="1"/>
            <a:r>
              <a:rPr lang="en-US" dirty="0"/>
              <a:t>Identify follow-up issues that should be coordinated with other offices</a:t>
            </a:r>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19400"/>
            <a:ext cx="8229600" cy="1143000"/>
          </a:xfrm>
        </p:spPr>
        <p:txBody>
          <a:bodyPr/>
          <a:lstStyle/>
          <a:p>
            <a:r>
              <a:rPr lang="en-US" dirty="0"/>
              <a:t>Insert Lesson 3, Exercise 1</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3 Summary</a:t>
            </a:r>
          </a:p>
        </p:txBody>
      </p:sp>
      <p:sp>
        <p:nvSpPr>
          <p:cNvPr id="3" name="Content Placeholder 2"/>
          <p:cNvSpPr>
            <a:spLocks noGrp="1"/>
          </p:cNvSpPr>
          <p:nvPr>
            <p:ph idx="1"/>
          </p:nvPr>
        </p:nvSpPr>
        <p:spPr/>
        <p:txBody>
          <a:bodyPr/>
          <a:lstStyle/>
          <a:p>
            <a:r>
              <a:rPr lang="en-US" dirty="0"/>
              <a:t>Effective communication is an important aspect of inspection/enforcement process</a:t>
            </a:r>
          </a:p>
          <a:p>
            <a:r>
              <a:rPr lang="en-US" dirty="0"/>
              <a:t>Sometimes, compliance issues need to be resolved and followed up on after the inspection is done</a:t>
            </a:r>
          </a:p>
          <a:p>
            <a:r>
              <a:rPr lang="en-US" dirty="0"/>
              <a:t>You should look for issues that may need to be conveyed to others outside of your immediate office</a:t>
            </a:r>
          </a:p>
          <a:p>
            <a:pPr lvl="1"/>
            <a:r>
              <a:rPr lang="en-US" dirty="0"/>
              <a:t>Other environmental programs</a:t>
            </a:r>
          </a:p>
          <a:p>
            <a:pPr lvl="1"/>
            <a:r>
              <a:rPr lang="en-US" dirty="0"/>
              <a:t>Permit writer</a:t>
            </a:r>
          </a:p>
          <a:p>
            <a:pPr lvl="1"/>
            <a:r>
              <a:rPr lang="en-US" dirty="0"/>
              <a:t>Regulated community</a:t>
            </a:r>
          </a:p>
          <a:p>
            <a:pPr lvl="1"/>
            <a:r>
              <a:rPr lang="en-US" dirty="0"/>
              <a:t>State</a:t>
            </a:r>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(continued)</a:t>
            </a:r>
          </a:p>
        </p:txBody>
      </p:sp>
      <p:sp>
        <p:nvSpPr>
          <p:cNvPr id="3" name="Content Placeholder 2"/>
          <p:cNvSpPr>
            <a:spLocks noGrp="1"/>
          </p:cNvSpPr>
          <p:nvPr>
            <p:ph idx="1"/>
          </p:nvPr>
        </p:nvSpPr>
        <p:spPr/>
        <p:txBody>
          <a:bodyPr>
            <a:normAutofit/>
          </a:bodyPr>
          <a:lstStyle/>
          <a:p>
            <a:r>
              <a:rPr lang="en-US" dirty="0"/>
              <a:t>This training has been specially designed to promote increased student interaction and engagement</a:t>
            </a:r>
          </a:p>
          <a:p>
            <a:pPr lvl="1"/>
            <a:r>
              <a:rPr lang="en-US" dirty="0"/>
              <a:t>Includes numerous exercises that encourage you to apply your understanding of the regulations to resolve compliance problems that may be found in the field</a:t>
            </a:r>
          </a:p>
          <a:p>
            <a:pPr lvl="1"/>
            <a:endParaRPr lang="en-US" dirty="0"/>
          </a:p>
          <a:p>
            <a:r>
              <a:rPr lang="en-US" dirty="0"/>
              <a:t>This training is based on the federal RCRA program</a:t>
            </a:r>
          </a:p>
          <a:p>
            <a:pPr lvl="1"/>
            <a:r>
              <a:rPr lang="en-US" dirty="0">
                <a:latin typeface="Cambria"/>
                <a:ea typeface="ＭＳ Ｐゴシック"/>
                <a:cs typeface="ＭＳ Ｐゴシック"/>
              </a:rPr>
              <a:t>State inspectors should consult their own state’s regulations for requirements that may be more stringent and/or broader in scope</a:t>
            </a:r>
          </a:p>
          <a:p>
            <a:pPr lvl="1"/>
            <a:endParaRPr lang="en-US" dirty="0"/>
          </a:p>
          <a:p>
            <a:pPr lvl="1"/>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3</a:t>
            </a:fld>
            <a:endParaRPr lang="en-US" dirty="0"/>
          </a:p>
        </p:txBody>
      </p:sp>
    </p:spTree>
    <p:extLst>
      <p:ext uri="{BB962C8B-B14F-4D97-AF65-F5344CB8AC3E}">
        <p14:creationId xmlns:p14="http://schemas.microsoft.com/office/powerpoint/2010/main" val="15098571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Summary</a:t>
            </a:r>
          </a:p>
        </p:txBody>
      </p:sp>
      <p:sp>
        <p:nvSpPr>
          <p:cNvPr id="3" name="Content Placeholder 2"/>
          <p:cNvSpPr>
            <a:spLocks noGrp="1"/>
          </p:cNvSpPr>
          <p:nvPr>
            <p:ph idx="1"/>
          </p:nvPr>
        </p:nvSpPr>
        <p:spPr/>
        <p:txBody>
          <a:bodyPr/>
          <a:lstStyle/>
          <a:p>
            <a:r>
              <a:rPr lang="en-US" dirty="0"/>
              <a:t>Key issues covered in training</a:t>
            </a:r>
          </a:p>
          <a:p>
            <a:pPr lvl="1"/>
            <a:r>
              <a:rPr lang="en-US" dirty="0"/>
              <a:t>Part 268 sets forth treatment standards for hazardous wastes and specifies requirements for generators and TSDFs (e.g., requirements for waste determinations, transmittal of notices/certifications)</a:t>
            </a:r>
          </a:p>
          <a:p>
            <a:pPr lvl="1"/>
            <a:r>
              <a:rPr lang="en-US" dirty="0"/>
              <a:t>The table in 268.40 sets forth 3 types of treatment standards for hazardous wastes: a “total waste standard,”  a “waste extract standard,” and a “technology standard”</a:t>
            </a:r>
          </a:p>
          <a:p>
            <a:pPr lvl="1"/>
            <a:r>
              <a:rPr lang="en-US" dirty="0"/>
              <a:t>Part 268 also sets forth alternative treatment standards for lab packs, contaminated debris, and contaminated soil</a:t>
            </a:r>
          </a:p>
          <a:p>
            <a:pPr lvl="1"/>
            <a:r>
              <a:rPr lang="en-US" dirty="0"/>
              <a:t>LDR notices should be reviewed for completeness and accuracy</a:t>
            </a:r>
          </a:p>
          <a:p>
            <a:pPr lvl="1"/>
            <a:endParaRPr lang="en-US" dirty="0"/>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Summary (Continued)</a:t>
            </a:r>
          </a:p>
        </p:txBody>
      </p:sp>
      <p:sp>
        <p:nvSpPr>
          <p:cNvPr id="3" name="Content Placeholder 2"/>
          <p:cNvSpPr>
            <a:spLocks noGrp="1"/>
          </p:cNvSpPr>
          <p:nvPr>
            <p:ph idx="1"/>
          </p:nvPr>
        </p:nvSpPr>
        <p:spPr/>
        <p:txBody>
          <a:bodyPr/>
          <a:lstStyle/>
          <a:p>
            <a:pPr lvl="1"/>
            <a:r>
              <a:rPr lang="en-US" dirty="0"/>
              <a:t>Inspectors should review the facility’s treatment results to find potential problems</a:t>
            </a:r>
          </a:p>
          <a:p>
            <a:pPr lvl="2"/>
            <a:r>
              <a:rPr lang="en-US" dirty="0"/>
              <a:t>Preferably, trending data that show the facility’s effectiveness at meeting the LDR treatment standards over time</a:t>
            </a:r>
          </a:p>
          <a:p>
            <a:pPr lvl="1"/>
            <a:r>
              <a:rPr lang="en-US" dirty="0"/>
              <a:t>Inspectors should evaluate 1) a facility’s compliance with its permit </a:t>
            </a:r>
            <a:r>
              <a:rPr lang="en-US" b="1" dirty="0"/>
              <a:t>as well as </a:t>
            </a:r>
            <a:r>
              <a:rPr lang="en-US" dirty="0"/>
              <a:t>2)</a:t>
            </a:r>
            <a:r>
              <a:rPr lang="en-US" b="1" dirty="0"/>
              <a:t> </a:t>
            </a:r>
            <a:r>
              <a:rPr lang="en-US" dirty="0"/>
              <a:t>the permit requirements themselves</a:t>
            </a:r>
          </a:p>
          <a:p>
            <a:pPr lvl="2"/>
            <a:r>
              <a:rPr lang="en-US" dirty="0"/>
              <a:t>Inspection may uncover deficiencies in the permit that require further action to resolve</a:t>
            </a:r>
          </a:p>
          <a:p>
            <a:pPr lvl="2">
              <a:buNone/>
            </a:pPr>
            <a:r>
              <a:rPr lang="en-US" dirty="0"/>
              <a:t> </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Key Inspector Tips</a:t>
            </a:r>
          </a:p>
        </p:txBody>
      </p:sp>
      <p:sp>
        <p:nvSpPr>
          <p:cNvPr id="3" name="Content Placeholder 2"/>
          <p:cNvSpPr>
            <a:spLocks noGrp="1"/>
          </p:cNvSpPr>
          <p:nvPr>
            <p:ph idx="1"/>
          </p:nvPr>
        </p:nvSpPr>
        <p:spPr/>
        <p:txBody>
          <a:bodyPr>
            <a:normAutofit lnSpcReduction="10000"/>
          </a:bodyPr>
          <a:lstStyle/>
          <a:p>
            <a:r>
              <a:rPr lang="en-US" dirty="0"/>
              <a:t>Prepare in advance for the inspection (e.g., review the permit files, re-familiarize yourself with the regulations)</a:t>
            </a:r>
          </a:p>
          <a:p>
            <a:r>
              <a:rPr lang="en-US" dirty="0"/>
              <a:t>During onsite inspections:</a:t>
            </a:r>
          </a:p>
          <a:p>
            <a:pPr lvl="1"/>
            <a:r>
              <a:rPr lang="en-US" dirty="0"/>
              <a:t>Review LDR notices for compliance (e.g., are all required elements of the form included fully and accurately?)</a:t>
            </a:r>
          </a:p>
          <a:p>
            <a:pPr lvl="1"/>
            <a:r>
              <a:rPr lang="en-US" dirty="0"/>
              <a:t>Review generator’s acceptable knowledge determinations and facility implementation of waste analysis plans</a:t>
            </a:r>
          </a:p>
          <a:p>
            <a:pPr lvl="1"/>
            <a:r>
              <a:rPr lang="en-US" dirty="0"/>
              <a:t>Use performance-based inspection of facility to thoroughly identify and evaluate waste generation and management</a:t>
            </a:r>
          </a:p>
          <a:p>
            <a:pPr lvl="1"/>
            <a:r>
              <a:rPr lang="en-US" dirty="0"/>
              <a:t>Evaluate the inter-relationships among the various facility operations and how they could affect each other from a compliance standpoint (e.g., upstream operational problems causing downstream compliance problems)</a:t>
            </a:r>
          </a:p>
          <a:p>
            <a:pPr lvl="1"/>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Key Inspector Tips (Continued)</a:t>
            </a:r>
          </a:p>
        </p:txBody>
      </p:sp>
      <p:sp>
        <p:nvSpPr>
          <p:cNvPr id="3" name="Content Placeholder 2"/>
          <p:cNvSpPr>
            <a:spLocks noGrp="1"/>
          </p:cNvSpPr>
          <p:nvPr>
            <p:ph idx="1"/>
          </p:nvPr>
        </p:nvSpPr>
        <p:spPr/>
        <p:txBody>
          <a:bodyPr/>
          <a:lstStyle/>
          <a:p>
            <a:r>
              <a:rPr lang="en-US" dirty="0"/>
              <a:t>After the onsite inspection, communicate with stakeholders (e.g., permit writer, other agencies, state)</a:t>
            </a:r>
          </a:p>
          <a:p>
            <a:pPr lvl="1"/>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a:xfrm>
            <a:off x="457200" y="1371600"/>
            <a:ext cx="8229600" cy="5105400"/>
          </a:xfrm>
        </p:spPr>
        <p:txBody>
          <a:bodyPr>
            <a:normAutofit/>
          </a:bodyPr>
          <a:lstStyle/>
          <a:p>
            <a:pPr lvl="0"/>
            <a:r>
              <a:rPr lang="en-US" dirty="0"/>
              <a:t>“Introduction to Land Disposal Restrictions” </a:t>
            </a:r>
            <a:r>
              <a:rPr lang="en-US" dirty="0">
                <a:hlinkClick r:id="rId2"/>
              </a:rPr>
              <a:t>http://www.epa.gov/osw/inforesources/pubs/training/ldr05.pdf</a:t>
            </a:r>
            <a:endParaRPr lang="en-US" dirty="0"/>
          </a:p>
          <a:p>
            <a:pPr lvl="0">
              <a:buNone/>
            </a:pPr>
            <a:endParaRPr lang="en-US" dirty="0"/>
          </a:p>
          <a:p>
            <a:pPr lvl="0"/>
            <a:r>
              <a:rPr lang="en-US" dirty="0"/>
              <a:t>“Land Disposal Restrictions: Summary of Requirements” </a:t>
            </a:r>
            <a:r>
              <a:rPr lang="en-US" dirty="0">
                <a:hlinkClick r:id="rId3"/>
              </a:rPr>
              <a:t>http://www.epa.gov/osw/hazard/tsd/ldr/ldr-sum.pdf</a:t>
            </a:r>
            <a:endParaRPr lang="en-US" dirty="0"/>
          </a:p>
          <a:p>
            <a:pPr lvl="0">
              <a:buNone/>
            </a:pPr>
            <a:endParaRPr lang="en-US" dirty="0"/>
          </a:p>
          <a:p>
            <a:pPr lvl="0"/>
            <a:r>
              <a:rPr lang="en-US" dirty="0"/>
              <a:t>“Guidance on Demonstrating Compliance With the Land Disposal Restrictions (LDR) Alternative Soil Treatment Standards”</a:t>
            </a:r>
          </a:p>
          <a:p>
            <a:pPr lvl="0">
              <a:buNone/>
            </a:pPr>
            <a:r>
              <a:rPr lang="en-US" dirty="0"/>
              <a:t>      </a:t>
            </a:r>
            <a:r>
              <a:rPr lang="en-US" dirty="0">
                <a:hlinkClick r:id="rId4"/>
              </a:rPr>
              <a:t>http://www.epa.gov/osw/hazard/tsd/ldr/soil_f4.pdf</a:t>
            </a:r>
            <a:endParaRPr lang="en-US" dirty="0"/>
          </a:p>
          <a:p>
            <a:pPr lvl="0"/>
            <a:endParaRPr lang="en-US" dirty="0"/>
          </a:p>
          <a:p>
            <a:pPr lvl="0"/>
            <a:endParaRPr lang="en-US" dirty="0"/>
          </a:p>
          <a:p>
            <a:pPr>
              <a:buNone/>
            </a:pPr>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(Continued)</a:t>
            </a:r>
          </a:p>
        </p:txBody>
      </p:sp>
      <p:sp>
        <p:nvSpPr>
          <p:cNvPr id="3" name="Content Placeholder 2"/>
          <p:cNvSpPr>
            <a:spLocks noGrp="1"/>
          </p:cNvSpPr>
          <p:nvPr>
            <p:ph idx="1"/>
          </p:nvPr>
        </p:nvSpPr>
        <p:spPr>
          <a:xfrm>
            <a:off x="381000" y="1143000"/>
            <a:ext cx="8229600" cy="5257800"/>
          </a:xfrm>
        </p:spPr>
        <p:txBody>
          <a:bodyPr>
            <a:normAutofit/>
          </a:bodyPr>
          <a:lstStyle/>
          <a:p>
            <a:endParaRPr lang="en-US" dirty="0"/>
          </a:p>
          <a:p>
            <a:r>
              <a:rPr lang="en-US" dirty="0"/>
              <a:t>“Waste Analysis At Facilities That Generate, Treat, Store, And Dispose Of Hazardous Wastes” </a:t>
            </a:r>
            <a:r>
              <a:rPr lang="en-US" dirty="0">
                <a:hlinkClick r:id="rId3"/>
              </a:rPr>
              <a:t>http://www.epa.gov/osw/hazard/tsd/ldr/wap330.pdf</a:t>
            </a:r>
            <a:endParaRPr lang="en-US" dirty="0"/>
          </a:p>
          <a:p>
            <a:endParaRPr lang="en-US" dirty="0"/>
          </a:p>
          <a:p>
            <a:r>
              <a:rPr lang="en-US" dirty="0"/>
              <a:t>EPA memo regarding the placement of prohibited wastes (i.e., wastes that do not meet LDR treatment standards) in a landfill (RCRA Online Number 14843; 4/11/14) </a:t>
            </a:r>
            <a:r>
              <a:rPr lang="en-US" dirty="0">
                <a:hlinkClick r:id="rId4"/>
              </a:rPr>
              <a:t>http://www.epa.gov/solidwaste/inforesources/online/index.htm</a:t>
            </a:r>
            <a:endParaRPr lang="en-US" dirty="0"/>
          </a:p>
          <a:p>
            <a:endParaRPr lang="en-US" dirty="0"/>
          </a:p>
          <a:p>
            <a:pPr>
              <a:spcBef>
                <a:spcPts val="0"/>
              </a:spcBef>
            </a:pPr>
            <a:r>
              <a:rPr lang="en-US" dirty="0"/>
              <a:t>Fundamentals for RCRA Inspectors Training</a:t>
            </a:r>
          </a:p>
          <a:p>
            <a:pPr marL="693738" lvl="1" indent="-409575">
              <a:spcBef>
                <a:spcPts val="0"/>
              </a:spcBef>
              <a:buNone/>
              <a:tabLst>
                <a:tab pos="284163" algn="l"/>
                <a:tab pos="346075" algn="l"/>
              </a:tabLst>
            </a:pPr>
            <a:r>
              <a:rPr lang="en-US" sz="2400" dirty="0">
                <a:hlinkClick r:id="rId5"/>
              </a:rPr>
              <a:t>www.epa.gov/compliance/training/neti/index.html</a:t>
            </a:r>
            <a:endParaRPr lang="en-US" sz="2400" dirty="0"/>
          </a:p>
          <a:p>
            <a:pPr marL="693738" lvl="1" indent="-409575">
              <a:buNone/>
              <a:tabLst>
                <a:tab pos="284163" algn="l"/>
                <a:tab pos="346075" algn="l"/>
              </a:tabLst>
            </a:pPr>
            <a:endParaRPr lang="en-US" sz="2400" dirty="0"/>
          </a:p>
          <a:p>
            <a:endParaRPr lang="en-US" dirty="0"/>
          </a:p>
          <a:p>
            <a:pPr>
              <a:buNone/>
            </a:pPr>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 (Continued)</a:t>
            </a:r>
          </a:p>
        </p:txBody>
      </p:sp>
      <p:sp>
        <p:nvSpPr>
          <p:cNvPr id="3" name="Content Placeholder 2"/>
          <p:cNvSpPr>
            <a:spLocks noGrp="1"/>
          </p:cNvSpPr>
          <p:nvPr>
            <p:ph idx="1"/>
          </p:nvPr>
        </p:nvSpPr>
        <p:spPr/>
        <p:txBody>
          <a:bodyPr/>
          <a:lstStyle/>
          <a:p>
            <a:pPr>
              <a:spcBef>
                <a:spcPts val="0"/>
              </a:spcBef>
            </a:pPr>
            <a:r>
              <a:rPr lang="en-US" dirty="0"/>
              <a:t>Process-Based Inspections Training</a:t>
            </a:r>
          </a:p>
          <a:p>
            <a:pPr marL="693738" lvl="1" indent="-409575">
              <a:spcBef>
                <a:spcPts val="0"/>
              </a:spcBef>
              <a:buNone/>
              <a:tabLst>
                <a:tab pos="284163" algn="l"/>
                <a:tab pos="346075" algn="l"/>
              </a:tabLst>
            </a:pPr>
            <a:r>
              <a:rPr lang="en-US" sz="2400" dirty="0">
                <a:hlinkClick r:id="rId2"/>
              </a:rPr>
              <a:t>www.epa.gov/compliance/training/neti/index.html</a:t>
            </a:r>
            <a:r>
              <a:rPr lang="en-US" sz="2400" dirty="0"/>
              <a:t> </a:t>
            </a:r>
          </a:p>
          <a:p>
            <a:pPr>
              <a:buNone/>
            </a:pPr>
            <a:endParaRPr lang="en-US" dirty="0"/>
          </a:p>
          <a:p>
            <a:r>
              <a:rPr lang="en-US" dirty="0"/>
              <a:t>RCRA Inspection Manual</a:t>
            </a:r>
          </a:p>
          <a:p>
            <a:pPr>
              <a:buNone/>
            </a:pPr>
            <a:endParaRPr lang="en-US" dirty="0"/>
          </a:p>
          <a:p>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36</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7/18/2014</a:t>
            </a:r>
            <a:endParaRPr lang="en-US" dirty="0"/>
          </a:p>
        </p:txBody>
      </p:sp>
      <p:sp>
        <p:nvSpPr>
          <p:cNvPr id="3" name="Footer Placeholder 2"/>
          <p:cNvSpPr>
            <a:spLocks noGrp="1"/>
          </p:cNvSpPr>
          <p:nvPr>
            <p:ph type="ftr" sz="quarter" idx="11"/>
          </p:nvPr>
        </p:nvSpPr>
        <p:spPr/>
        <p:txBody>
          <a:bodyPr/>
          <a:lstStyle/>
          <a:p>
            <a:r>
              <a:rPr lang="en-US" dirty="0"/>
              <a:t>U.S. Environmental Protection Agency Staff Level Draft:  Do Not Cite or Quote</a:t>
            </a:r>
          </a:p>
        </p:txBody>
      </p:sp>
      <p:sp>
        <p:nvSpPr>
          <p:cNvPr id="4" name="Slide Number Placeholder 3"/>
          <p:cNvSpPr>
            <a:spLocks noGrp="1"/>
          </p:cNvSpPr>
          <p:nvPr>
            <p:ph type="sldNum" sz="quarter" idx="12"/>
          </p:nvPr>
        </p:nvSpPr>
        <p:spPr/>
        <p:txBody>
          <a:bodyPr/>
          <a:lstStyle/>
          <a:p>
            <a:fld id="{FC0B6AB9-724D-495D-B302-EC1B605E05BB}" type="slidenum">
              <a:rPr lang="en-US" smtClean="0"/>
              <a:pPr/>
              <a:t>4</a:t>
            </a:fld>
            <a:endParaRPr lang="en-US" dirty="0"/>
          </a:p>
        </p:txBody>
      </p:sp>
      <p:sp>
        <p:nvSpPr>
          <p:cNvPr id="5" name="Title 4"/>
          <p:cNvSpPr>
            <a:spLocks noGrp="1"/>
          </p:cNvSpPr>
          <p:nvPr>
            <p:ph type="ctrTitle"/>
          </p:nvPr>
        </p:nvSpPr>
        <p:spPr/>
        <p:txBody>
          <a:bodyPr/>
          <a:lstStyle/>
          <a:p>
            <a:r>
              <a:rPr lang="en-US" dirty="0"/>
              <a:t>Lesson 1: Preparing for the Inspection</a:t>
            </a:r>
          </a:p>
        </p:txBody>
      </p:sp>
    </p:spTree>
    <p:extLst>
      <p:ext uri="{BB962C8B-B14F-4D97-AF65-F5344CB8AC3E}">
        <p14:creationId xmlns:p14="http://schemas.microsoft.com/office/powerpoint/2010/main" val="1294058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1: Overview</a:t>
            </a:r>
          </a:p>
        </p:txBody>
      </p:sp>
      <p:sp>
        <p:nvSpPr>
          <p:cNvPr id="3" name="Content Placeholder 2"/>
          <p:cNvSpPr>
            <a:spLocks noGrp="1"/>
          </p:cNvSpPr>
          <p:nvPr>
            <p:ph idx="1"/>
          </p:nvPr>
        </p:nvSpPr>
        <p:spPr/>
        <p:txBody>
          <a:bodyPr/>
          <a:lstStyle/>
          <a:p>
            <a:r>
              <a:rPr lang="en-US" dirty="0"/>
              <a:t>Welcome to Lesson 1.  By the end of this lesson, you will be able to</a:t>
            </a:r>
          </a:p>
          <a:p>
            <a:pPr lvl="1"/>
            <a:r>
              <a:rPr lang="en-US" dirty="0"/>
              <a:t>Describe the LDR requirements that apply to generators and TSDFs</a:t>
            </a:r>
          </a:p>
          <a:p>
            <a:pPr lvl="1"/>
            <a:r>
              <a:rPr lang="en-US" dirty="0"/>
              <a:t>Review the LDR regulations to determine the applicable treatment standards for different types of hazardous waste</a:t>
            </a:r>
          </a:p>
          <a:p>
            <a:pPr lvl="1"/>
            <a:r>
              <a:rPr lang="en-US" dirty="0"/>
              <a:t>Review an LDR notice for compliance with applicable requirements</a:t>
            </a:r>
          </a:p>
          <a:p>
            <a:pPr lvl="1"/>
            <a:r>
              <a:rPr lang="en-US" dirty="0"/>
              <a:t>Review portions of a RCRA permit to prepare for the inspection</a:t>
            </a:r>
          </a:p>
          <a:p>
            <a:pPr lvl="1"/>
            <a:r>
              <a:rPr lang="en-US" dirty="0"/>
              <a:t>Review Biennial Report data to find issues that may be relevant to an inspection</a:t>
            </a:r>
          </a:p>
          <a:p>
            <a:pPr lvl="1"/>
            <a:endParaRPr lang="en-US" dirty="0"/>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5</a:t>
            </a:fld>
            <a:endParaRPr lang="en-US" dirty="0"/>
          </a:p>
        </p:txBody>
      </p:sp>
    </p:spTree>
    <p:extLst>
      <p:ext uri="{BB962C8B-B14F-4D97-AF65-F5344CB8AC3E}">
        <p14:creationId xmlns:p14="http://schemas.microsoft.com/office/powerpoint/2010/main" val="1896984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8229600" cy="1143000"/>
          </a:xfrm>
        </p:spPr>
        <p:txBody>
          <a:bodyPr/>
          <a:lstStyle/>
          <a:p>
            <a:r>
              <a:rPr lang="en-US" dirty="0"/>
              <a:t>Reviewing the LDR Regulations</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14600"/>
            <a:ext cx="8229600" cy="1143000"/>
          </a:xfrm>
        </p:spPr>
        <p:txBody>
          <a:bodyPr/>
          <a:lstStyle/>
          <a:p>
            <a:r>
              <a:rPr lang="en-US" dirty="0"/>
              <a:t>Insert Narration on LDR Regulations</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90800"/>
            <a:ext cx="8229600" cy="1143000"/>
          </a:xfrm>
        </p:spPr>
        <p:txBody>
          <a:bodyPr/>
          <a:lstStyle/>
          <a:p>
            <a:r>
              <a:rPr lang="en-US" dirty="0"/>
              <a:t>Insert Part 268</a:t>
            </a:r>
          </a:p>
        </p:txBody>
      </p:sp>
      <p:sp>
        <p:nvSpPr>
          <p:cNvPr id="4" name="Date Placeholder 3"/>
          <p:cNvSpPr>
            <a:spLocks noGrp="1"/>
          </p:cNvSpPr>
          <p:nvPr>
            <p:ph type="dt" sz="half" idx="10"/>
          </p:nvPr>
        </p:nvSpPr>
        <p:spPr/>
        <p:txBody>
          <a:bodyPr/>
          <a:lstStyle/>
          <a:p>
            <a:r>
              <a:rPr lang="en-US"/>
              <a:t>7/18/2014</a:t>
            </a:r>
            <a:endParaRPr lang="en-US" dirty="0"/>
          </a:p>
        </p:txBody>
      </p:sp>
      <p:sp>
        <p:nvSpPr>
          <p:cNvPr id="5" name="Footer Placeholder 4"/>
          <p:cNvSpPr>
            <a:spLocks noGrp="1"/>
          </p:cNvSpPr>
          <p:nvPr>
            <p:ph type="ftr" sz="quarter" idx="11"/>
          </p:nvPr>
        </p:nvSpPr>
        <p:spPr/>
        <p:txBody>
          <a:bodyPr/>
          <a:lstStyle/>
          <a:p>
            <a:r>
              <a:rPr lang="en-US" dirty="0"/>
              <a:t>U.S. Environmental Protection Agency Staff Level Draft:  Do Not Cite or Quote</a:t>
            </a:r>
          </a:p>
        </p:txBody>
      </p:sp>
      <p:sp>
        <p:nvSpPr>
          <p:cNvPr id="6" name="Slide Number Placeholder 5"/>
          <p:cNvSpPr>
            <a:spLocks noGrp="1"/>
          </p:cNvSpPr>
          <p:nvPr>
            <p:ph type="sldNum" sz="quarter" idx="12"/>
          </p:nvPr>
        </p:nvSpPr>
        <p:spPr/>
        <p:txBody>
          <a:bodyPr/>
          <a:lstStyle/>
          <a:p>
            <a:fld id="{FC0B6AB9-724D-495D-B302-EC1B605E05BB}"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533400" y="1066801"/>
          <a:ext cx="5029200" cy="464820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20000"/>
                    </a:ext>
                  </a:extLst>
                </a:gridCol>
              </a:tblGrid>
              <a:tr h="914400">
                <a:tc>
                  <a:txBody>
                    <a:bodyPr/>
                    <a:lstStyle/>
                    <a:p>
                      <a:r>
                        <a:rPr lang="en-US" sz="1000" dirty="0">
                          <a:solidFill>
                            <a:schemeClr val="tx1"/>
                          </a:solidFill>
                        </a:rPr>
                        <a:t>This notice is  being provided in accordance with 40 CFR 268.7 to inform you that this shipment contains waste restricted from land disposal under USEPA land disposal restriction program.  Identified below for each container is the designation of the waste as a wastewater or non-wastewater, applicable waste codes and any corresponding subcategories, list of any F001-F005 solvent constituents that are present in the waste, and any underlying hazardous constituents that are present.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8120">
                <a:tc>
                  <a:txBody>
                    <a:bodyPr/>
                    <a:lstStyle/>
                    <a:p>
                      <a:r>
                        <a:rPr lang="en-US" sz="1000" dirty="0">
                          <a:solidFill>
                            <a:schemeClr val="tx1"/>
                          </a:solidFill>
                        </a:rPr>
                        <a:t>Container</a:t>
                      </a:r>
                      <a:r>
                        <a:rPr lang="en-US" sz="1000" baseline="0" dirty="0">
                          <a:solidFill>
                            <a:schemeClr val="tx1"/>
                          </a:solidFill>
                        </a:rPr>
                        <a:t> : NY -189283764658-001 (1/2)</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8120">
                <a:tc>
                  <a:txBody>
                    <a:bodyPr/>
                    <a:lstStyle/>
                    <a:p>
                      <a:pPr marL="461963" indent="-461963"/>
                      <a:r>
                        <a:rPr lang="en-US" sz="1000" dirty="0">
                          <a:solidFill>
                            <a:schemeClr val="tx1"/>
                          </a:solidFill>
                        </a:rPr>
                        <a:t>          WIP/Approval Code: 800917/PTAAERNJ1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8600">
                <a:tc>
                  <a:txBody>
                    <a:bodyPr/>
                    <a:lstStyle/>
                    <a:p>
                      <a:r>
                        <a:rPr lang="en-US" sz="1000" dirty="0">
                          <a:solidFill>
                            <a:schemeClr val="tx1"/>
                          </a:solidFill>
                        </a:rPr>
                        <a:t>           Wastewater</a:t>
                      </a:r>
                      <a:r>
                        <a:rPr lang="en-US" sz="1000" baseline="0" dirty="0">
                          <a:solidFill>
                            <a:schemeClr val="tx1"/>
                          </a:solidFill>
                        </a:rPr>
                        <a:t> or </a:t>
                      </a:r>
                      <a:r>
                        <a:rPr lang="en-US" sz="1000" dirty="0">
                          <a:solidFill>
                            <a:schemeClr val="tx1"/>
                          </a:solidFill>
                        </a:rPr>
                        <a:t>Non-wastewater: Non-wastewater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8120">
                <a:tc>
                  <a:txBody>
                    <a:bodyPr/>
                    <a:lstStyle/>
                    <a:p>
                      <a:pPr marL="290513" indent="0"/>
                      <a:r>
                        <a:rPr lang="en-US" sz="1000" dirty="0">
                          <a:solidFill>
                            <a:schemeClr val="tx1"/>
                          </a:solidFill>
                        </a:rPr>
                        <a:t>Waste codes</a:t>
                      </a:r>
                      <a:r>
                        <a:rPr lang="en-US" sz="1000" baseline="0" dirty="0">
                          <a:solidFill>
                            <a:schemeClr val="tx1"/>
                          </a:solidFill>
                        </a:rPr>
                        <a:t> (subcategories): D001  (IGNITABLE CHARACTERISTIC WASTE, LIQUIDS &gt;= 10% TOC PER 261.21(a)(</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8120">
                <a:tc>
                  <a:txBody>
                    <a:bodyPr/>
                    <a:lstStyle/>
                    <a:p>
                      <a:r>
                        <a:rPr lang="en-US" sz="1000" dirty="0">
                          <a:solidFill>
                            <a:schemeClr val="tx1"/>
                          </a:solidFill>
                        </a:rPr>
                        <a:t>          Constituents (F001-F005):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98120">
                <a:tc>
                  <a:txBody>
                    <a:bodyPr/>
                    <a:lstStyle/>
                    <a:p>
                      <a:pPr marL="0" indent="290513"/>
                      <a:r>
                        <a:rPr lang="en-US" sz="1000" dirty="0">
                          <a:solidFill>
                            <a:schemeClr val="tx1"/>
                          </a:solidFill>
                        </a:rPr>
                        <a:t>UHCs Present: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21920">
                <a:tc>
                  <a:txBody>
                    <a:bodyPr/>
                    <a:lstStyle/>
                    <a:p>
                      <a:pPr marL="339725" indent="-49213"/>
                      <a:r>
                        <a:rPr lang="en-US" sz="1000" dirty="0">
                          <a:solidFill>
                            <a:schemeClr val="tx1"/>
                          </a:solidFill>
                        </a:rPr>
                        <a:t>Treatment requirements: restricted waste requires treatment</a:t>
                      </a:r>
                      <a:r>
                        <a:rPr lang="en-US" sz="1000" baseline="0" dirty="0">
                          <a:solidFill>
                            <a:schemeClr val="tx1"/>
                          </a:solidFill>
                        </a:rPr>
                        <a:t> to applicable standards</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182880">
                <a:tc>
                  <a:txBody>
                    <a:bodyPr/>
                    <a:lstStyle/>
                    <a:p>
                      <a:r>
                        <a:rPr lang="en-US" sz="1000" dirty="0">
                          <a:solidFill>
                            <a:schemeClr val="tx1"/>
                          </a:solidFill>
                        </a:rPr>
                        <a:t>Container</a:t>
                      </a:r>
                      <a:r>
                        <a:rPr lang="en-US" sz="1000" baseline="0" dirty="0">
                          <a:solidFill>
                            <a:schemeClr val="tx1"/>
                          </a:solidFill>
                        </a:rPr>
                        <a:t> :NY -187282764558-002 (2/2)</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182880">
                <a:tc>
                  <a:txBody>
                    <a:bodyPr/>
                    <a:lstStyle/>
                    <a:p>
                      <a:pPr marL="461963" indent="-461963"/>
                      <a:r>
                        <a:rPr lang="en-US" sz="1000" dirty="0">
                          <a:solidFill>
                            <a:schemeClr val="tx1"/>
                          </a:solidFill>
                        </a:rPr>
                        <a:t>          WIP/Approval Code: 778345/PTAAERNJ1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182880">
                <a:tc>
                  <a:txBody>
                    <a:bodyPr/>
                    <a:lstStyle/>
                    <a:p>
                      <a:r>
                        <a:rPr lang="en-US" sz="1000" dirty="0">
                          <a:solidFill>
                            <a:schemeClr val="tx1"/>
                          </a:solidFill>
                        </a:rPr>
                        <a:t>           Wastewater</a:t>
                      </a:r>
                      <a:r>
                        <a:rPr lang="en-US" sz="1000" baseline="0" dirty="0">
                          <a:solidFill>
                            <a:schemeClr val="tx1"/>
                          </a:solidFill>
                        </a:rPr>
                        <a:t> or </a:t>
                      </a:r>
                      <a:r>
                        <a:rPr lang="en-US" sz="1000" dirty="0">
                          <a:solidFill>
                            <a:schemeClr val="tx1"/>
                          </a:solidFill>
                        </a:rPr>
                        <a:t>Non-wastewater: Non-wastewater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89560">
                <a:tc>
                  <a:txBody>
                    <a:bodyPr/>
                    <a:lstStyle/>
                    <a:p>
                      <a:pPr marL="287338" indent="-287338"/>
                      <a:r>
                        <a:rPr lang="en-US" sz="1000" dirty="0">
                          <a:solidFill>
                            <a:schemeClr val="tx1"/>
                          </a:solidFill>
                        </a:rPr>
                        <a:t>           Waste codes</a:t>
                      </a:r>
                      <a:r>
                        <a:rPr lang="en-US" sz="1000" baseline="0" dirty="0">
                          <a:solidFill>
                            <a:schemeClr val="tx1"/>
                          </a:solidFill>
                        </a:rPr>
                        <a:t> (subcategories):F002, F003 (NONE), D022</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198120">
                <a:tc>
                  <a:txBody>
                    <a:bodyPr/>
                    <a:lstStyle/>
                    <a:p>
                      <a:r>
                        <a:rPr lang="en-US" sz="1000" dirty="0">
                          <a:solidFill>
                            <a:schemeClr val="tx1"/>
                          </a:solidFill>
                        </a:rPr>
                        <a:t>           Constituents (F001-F005): Disposal site monitors for constituents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274320">
                <a:tc>
                  <a:txBody>
                    <a:bodyPr/>
                    <a:lstStyle/>
                    <a:p>
                      <a:pPr marL="0" indent="290513"/>
                      <a:r>
                        <a:rPr lang="en-US" sz="1000" dirty="0">
                          <a:solidFill>
                            <a:schemeClr val="tx1"/>
                          </a:solidFill>
                        </a:rPr>
                        <a:t>UHCs Present: 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152400">
                <a:tc>
                  <a:txBody>
                    <a:bodyPr/>
                    <a:lstStyle/>
                    <a:p>
                      <a:pPr marL="339725" indent="0"/>
                      <a:r>
                        <a:rPr lang="en-US" sz="1000" dirty="0">
                          <a:solidFill>
                            <a:schemeClr val="tx1"/>
                          </a:solidFill>
                        </a:rPr>
                        <a:t>Treatment requirements: restricted waste requires treatment</a:t>
                      </a:r>
                      <a:r>
                        <a:rPr lang="en-US" sz="1000" baseline="0" dirty="0">
                          <a:solidFill>
                            <a:schemeClr val="tx1"/>
                          </a:solidFill>
                        </a:rPr>
                        <a:t> to applicable standards</a:t>
                      </a:r>
                      <a:endParaRPr 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bl>
          </a:graphicData>
        </a:graphic>
      </p:graphicFrame>
      <p:sp>
        <p:nvSpPr>
          <p:cNvPr id="9" name="Rectangle 8"/>
          <p:cNvSpPr/>
          <p:nvPr/>
        </p:nvSpPr>
        <p:spPr>
          <a:xfrm>
            <a:off x="6172200" y="2362200"/>
            <a:ext cx="2590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EPA hazardous waste numbers (i.e., codes), including subdivisions made within a waste code based on waste-specific criteria (such as D003 reactive cyanide)</a:t>
            </a:r>
          </a:p>
        </p:txBody>
      </p:sp>
      <p:graphicFrame>
        <p:nvGraphicFramePr>
          <p:cNvPr id="10" name="Table 9"/>
          <p:cNvGraphicFramePr>
            <a:graphicFrameLocks noGrp="1"/>
          </p:cNvGraphicFramePr>
          <p:nvPr/>
        </p:nvGraphicFramePr>
        <p:xfrm>
          <a:off x="609600" y="228600"/>
          <a:ext cx="4800600" cy="870768"/>
        </p:xfrm>
        <a:graphic>
          <a:graphicData uri="http://schemas.openxmlformats.org/drawingml/2006/table">
            <a:tbl>
              <a:tblPr firstRow="1" bandRow="1">
                <a:tableStyleId>{5C22544A-7EE6-4342-B048-85BDC9FD1C3A}</a:tableStyleId>
              </a:tblPr>
              <a:tblGrid>
                <a:gridCol w="2880360">
                  <a:extLst>
                    <a:ext uri="{9D8B030D-6E8A-4147-A177-3AD203B41FA5}">
                      <a16:colId xmlns:a16="http://schemas.microsoft.com/office/drawing/2014/main" val="20000"/>
                    </a:ext>
                  </a:extLst>
                </a:gridCol>
                <a:gridCol w="1920240">
                  <a:extLst>
                    <a:ext uri="{9D8B030D-6E8A-4147-A177-3AD203B41FA5}">
                      <a16:colId xmlns:a16="http://schemas.microsoft.com/office/drawing/2014/main" val="20001"/>
                    </a:ext>
                  </a:extLst>
                </a:gridCol>
              </a:tblGrid>
              <a:tr h="228600">
                <a:tc gridSpan="2">
                  <a:txBody>
                    <a:bodyPr/>
                    <a:lstStyle/>
                    <a:p>
                      <a:pPr algn="ctr"/>
                      <a:r>
                        <a:rPr lang="en-US" sz="1400" b="1" dirty="0">
                          <a:solidFill>
                            <a:schemeClr val="tx1"/>
                          </a:solidFill>
                        </a:rPr>
                        <a:t>Land Disposal Restriction</a:t>
                      </a:r>
                      <a:r>
                        <a:rPr lang="en-US" sz="1400" b="1" baseline="0" dirty="0">
                          <a:solidFill>
                            <a:schemeClr val="tx1"/>
                          </a:solidFill>
                        </a:rPr>
                        <a:t> Notification Fo</a:t>
                      </a:r>
                      <a:r>
                        <a:rPr lang="en-US" sz="1200" b="1" baseline="0" dirty="0">
                          <a:solidFill>
                            <a:schemeClr val="tx1"/>
                          </a:solidFill>
                        </a:rPr>
                        <a:t>rm</a:t>
                      </a:r>
                      <a:endParaRPr lang="en-US" sz="1200" b="1" dirty="0">
                        <a:solidFill>
                          <a:schemeClr val="tx1"/>
                        </a:solidFill>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0">
                <a:tc>
                  <a:txBody>
                    <a:bodyPr/>
                    <a:lstStyle/>
                    <a:p>
                      <a:r>
                        <a:rPr lang="en-US" sz="1200" b="1" dirty="0">
                          <a:solidFill>
                            <a:schemeClr val="tx1"/>
                          </a:solidFill>
                        </a:rPr>
                        <a:t>Generator</a:t>
                      </a:r>
                      <a:r>
                        <a:rPr lang="en-US" sz="1200" b="1" baseline="0" dirty="0">
                          <a:solidFill>
                            <a:schemeClr val="tx1"/>
                          </a:solidFill>
                        </a:rPr>
                        <a:t> name</a:t>
                      </a:r>
                      <a:r>
                        <a:rPr lang="en-US" sz="1200" baseline="0" dirty="0">
                          <a:solidFill>
                            <a:schemeClr val="tx1"/>
                          </a:solidFill>
                        </a:rPr>
                        <a:t>:  Acme Steel</a:t>
                      </a:r>
                      <a:endParaRPr lang="en-US" sz="1200" b="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2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91648">
                <a:tc>
                  <a:txBody>
                    <a:bodyPr/>
                    <a:lstStyle/>
                    <a:p>
                      <a:r>
                        <a:rPr lang="en-US" sz="1200" b="1" dirty="0">
                          <a:solidFill>
                            <a:schemeClr val="tx1"/>
                          </a:solidFill>
                        </a:rPr>
                        <a:t>EPA ID</a:t>
                      </a:r>
                      <a:r>
                        <a:rPr lang="en-US" sz="1200" b="1" baseline="0" dirty="0">
                          <a:solidFill>
                            <a:schemeClr val="tx1"/>
                          </a:solidFill>
                        </a:rPr>
                        <a:t> number</a:t>
                      </a:r>
                      <a:r>
                        <a:rPr lang="en-US" sz="1200" baseline="0" dirty="0">
                          <a:solidFill>
                            <a:schemeClr val="tx1"/>
                          </a:solidFill>
                        </a:rPr>
                        <a:t>: NY123456789</a:t>
                      </a:r>
                      <a:endParaRPr lang="en-US" sz="120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en-US" sz="1200" b="1" dirty="0">
                          <a:solidFill>
                            <a:schemeClr val="tx1"/>
                          </a:solidFill>
                        </a:rPr>
                        <a:t>Manifest: </a:t>
                      </a:r>
                      <a:r>
                        <a:rPr lang="en-US" sz="1200" dirty="0">
                          <a:solidFill>
                            <a:schemeClr val="tx1"/>
                          </a:solidFill>
                        </a:rPr>
                        <a:t>000000099</a:t>
                      </a:r>
                      <a:r>
                        <a:rPr lang="en-US" sz="1200" baseline="0" dirty="0">
                          <a:solidFill>
                            <a:schemeClr val="tx1"/>
                          </a:solidFill>
                        </a:rPr>
                        <a:t> JJK</a:t>
                      </a:r>
                      <a:endParaRPr lang="en-US" sz="120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12" name="Table 11"/>
          <p:cNvGraphicFramePr>
            <a:graphicFrameLocks noGrp="1"/>
          </p:cNvGraphicFramePr>
          <p:nvPr/>
        </p:nvGraphicFramePr>
        <p:xfrm>
          <a:off x="533400" y="5867400"/>
          <a:ext cx="5029200" cy="822960"/>
        </p:xfrm>
        <a:graphic>
          <a:graphicData uri="http://schemas.openxmlformats.org/drawingml/2006/table">
            <a:tbl>
              <a:tblPr firstRow="1" bandRow="1">
                <a:tableStyleId>{5C22544A-7EE6-4342-B048-85BDC9FD1C3A}</a:tableStyleId>
              </a:tblPr>
              <a:tblGrid>
                <a:gridCol w="3017520">
                  <a:extLst>
                    <a:ext uri="{9D8B030D-6E8A-4147-A177-3AD203B41FA5}">
                      <a16:colId xmlns:a16="http://schemas.microsoft.com/office/drawing/2014/main" val="20000"/>
                    </a:ext>
                  </a:extLst>
                </a:gridCol>
                <a:gridCol w="2011680">
                  <a:extLst>
                    <a:ext uri="{9D8B030D-6E8A-4147-A177-3AD203B41FA5}">
                      <a16:colId xmlns:a16="http://schemas.microsoft.com/office/drawing/2014/main" val="20001"/>
                    </a:ext>
                  </a:extLst>
                </a:gridCol>
              </a:tblGrid>
              <a:tr h="228600">
                <a:tc gridSpan="2">
                  <a:txBody>
                    <a:bodyPr/>
                    <a:lstStyle/>
                    <a:p>
                      <a:pPr algn="l"/>
                      <a:r>
                        <a:rPr lang="en-US" sz="900" b="1" dirty="0">
                          <a:solidFill>
                            <a:schemeClr val="tx1"/>
                          </a:solidFill>
                        </a:rPr>
                        <a:t>I hereby certify that all information in this and associated LDR documents is complete and accurate to the best of my knowledge.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sz="12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67640">
                <a:tc>
                  <a:txBody>
                    <a:bodyPr/>
                    <a:lstStyle/>
                    <a:p>
                      <a:r>
                        <a:rPr lang="en-US" sz="900" b="1" dirty="0">
                          <a:solidFill>
                            <a:schemeClr val="tx1"/>
                          </a:solidFill>
                        </a:rPr>
                        <a:t>Signature:</a:t>
                      </a:r>
                      <a:endParaRPr lang="en-US" sz="900" b="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900" dirty="0">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0">
                <a:tc>
                  <a:txBody>
                    <a:bodyPr/>
                    <a:lstStyle/>
                    <a:p>
                      <a:r>
                        <a:rPr lang="en-US" sz="900" b="1" dirty="0">
                          <a:solidFill>
                            <a:schemeClr val="tx1"/>
                          </a:solidFill>
                        </a:rPr>
                        <a:t>Title</a:t>
                      </a:r>
                      <a:r>
                        <a:rPr lang="en-US" sz="900" baseline="0" dirty="0">
                          <a:solidFill>
                            <a:schemeClr val="tx1"/>
                          </a:solidFill>
                        </a:rPr>
                        <a:t>:  Facility Manager</a:t>
                      </a:r>
                      <a:endParaRPr lang="en-US" sz="90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r>
                        <a:rPr lang="en-US" sz="900" b="1" dirty="0">
                          <a:solidFill>
                            <a:schemeClr val="tx1"/>
                          </a:solidFill>
                        </a:rPr>
                        <a:t>Date: </a:t>
                      </a:r>
                      <a:r>
                        <a:rPr lang="en-US" sz="900" b="0" dirty="0">
                          <a:solidFill>
                            <a:schemeClr val="tx1"/>
                          </a:solidFill>
                        </a:rPr>
                        <a:t>February</a:t>
                      </a:r>
                      <a:r>
                        <a:rPr lang="en-US" sz="900" b="0" baseline="0" dirty="0">
                          <a:solidFill>
                            <a:schemeClr val="tx1"/>
                          </a:solidFill>
                        </a:rPr>
                        <a:t> 14, 2014</a:t>
                      </a:r>
                      <a:endParaRPr lang="en-US" sz="900" dirty="0">
                        <a:solidFill>
                          <a:schemeClr val="tx1"/>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16" name="Freeform 15"/>
          <p:cNvSpPr/>
          <p:nvPr/>
        </p:nvSpPr>
        <p:spPr>
          <a:xfrm>
            <a:off x="1143000" y="6248400"/>
            <a:ext cx="996594" cy="381216"/>
          </a:xfrm>
          <a:custGeom>
            <a:avLst/>
            <a:gdLst>
              <a:gd name="connsiteX0" fmla="*/ 82194 w 996594"/>
              <a:gd name="connsiteY0" fmla="*/ 186007 h 381216"/>
              <a:gd name="connsiteX1" fmla="*/ 51371 w 996594"/>
              <a:gd name="connsiteY1" fmla="*/ 175733 h 381216"/>
              <a:gd name="connsiteX2" fmla="*/ 10274 w 996594"/>
              <a:gd name="connsiteY2" fmla="*/ 124362 h 381216"/>
              <a:gd name="connsiteX3" fmla="*/ 20549 w 996594"/>
              <a:gd name="connsiteY3" fmla="*/ 42168 h 381216"/>
              <a:gd name="connsiteX4" fmla="*/ 143839 w 996594"/>
              <a:gd name="connsiteY4" fmla="*/ 31894 h 381216"/>
              <a:gd name="connsiteX5" fmla="*/ 164387 w 996594"/>
              <a:gd name="connsiteY5" fmla="*/ 62717 h 381216"/>
              <a:gd name="connsiteX6" fmla="*/ 164387 w 996594"/>
              <a:gd name="connsiteY6" fmla="*/ 175733 h 381216"/>
              <a:gd name="connsiteX7" fmla="*/ 82194 w 996594"/>
              <a:gd name="connsiteY7" fmla="*/ 257926 h 381216"/>
              <a:gd name="connsiteX8" fmla="*/ 41097 w 996594"/>
              <a:gd name="connsiteY8" fmla="*/ 309297 h 381216"/>
              <a:gd name="connsiteX9" fmla="*/ 0 w 996594"/>
              <a:gd name="connsiteY9" fmla="*/ 381216 h 381216"/>
              <a:gd name="connsiteX10" fmla="*/ 10274 w 996594"/>
              <a:gd name="connsiteY10" fmla="*/ 329845 h 381216"/>
              <a:gd name="connsiteX11" fmla="*/ 30823 w 996594"/>
              <a:gd name="connsiteY11" fmla="*/ 309297 h 381216"/>
              <a:gd name="connsiteX12" fmla="*/ 82194 w 996594"/>
              <a:gd name="connsiteY12" fmla="*/ 257926 h 381216"/>
              <a:gd name="connsiteX13" fmla="*/ 154113 w 996594"/>
              <a:gd name="connsiteY13" fmla="*/ 175733 h 381216"/>
              <a:gd name="connsiteX14" fmla="*/ 215758 w 996594"/>
              <a:gd name="connsiteY14" fmla="*/ 114088 h 381216"/>
              <a:gd name="connsiteX15" fmla="*/ 246580 w 996594"/>
              <a:gd name="connsiteY15" fmla="*/ 93539 h 381216"/>
              <a:gd name="connsiteX16" fmla="*/ 308225 w 996594"/>
              <a:gd name="connsiteY16" fmla="*/ 72991 h 381216"/>
              <a:gd name="connsiteX17" fmla="*/ 359596 w 996594"/>
              <a:gd name="connsiteY17" fmla="*/ 93539 h 381216"/>
              <a:gd name="connsiteX18" fmla="*/ 400692 w 996594"/>
              <a:gd name="connsiteY18" fmla="*/ 114088 h 381216"/>
              <a:gd name="connsiteX19" fmla="*/ 452063 w 996594"/>
              <a:gd name="connsiteY19" fmla="*/ 124362 h 381216"/>
              <a:gd name="connsiteX20" fmla="*/ 462337 w 996594"/>
              <a:gd name="connsiteY20" fmla="*/ 155184 h 381216"/>
              <a:gd name="connsiteX21" fmla="*/ 534256 w 996594"/>
              <a:gd name="connsiteY21" fmla="*/ 165458 h 381216"/>
              <a:gd name="connsiteX22" fmla="*/ 575353 w 996594"/>
              <a:gd name="connsiteY22" fmla="*/ 175733 h 381216"/>
              <a:gd name="connsiteX23" fmla="*/ 585627 w 996594"/>
              <a:gd name="connsiteY23" fmla="*/ 206555 h 381216"/>
              <a:gd name="connsiteX24" fmla="*/ 647272 w 996594"/>
              <a:gd name="connsiteY24" fmla="*/ 175733 h 381216"/>
              <a:gd name="connsiteX25" fmla="*/ 698643 w 996594"/>
              <a:gd name="connsiteY25" fmla="*/ 124362 h 381216"/>
              <a:gd name="connsiteX26" fmla="*/ 729465 w 996594"/>
              <a:gd name="connsiteY26" fmla="*/ 144910 h 381216"/>
              <a:gd name="connsiteX27" fmla="*/ 852755 w 996594"/>
              <a:gd name="connsiteY27" fmla="*/ 155184 h 381216"/>
              <a:gd name="connsiteX28" fmla="*/ 965771 w 996594"/>
              <a:gd name="connsiteY28" fmla="*/ 206555 h 381216"/>
              <a:gd name="connsiteX29" fmla="*/ 996594 w 996594"/>
              <a:gd name="connsiteY29" fmla="*/ 165458 h 38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96594" h="381216">
                <a:moveTo>
                  <a:pt x="82194" y="186007"/>
                </a:moveTo>
                <a:cubicBezTo>
                  <a:pt x="71920" y="182582"/>
                  <a:pt x="60658" y="181305"/>
                  <a:pt x="51371" y="175733"/>
                </a:cubicBezTo>
                <a:cubicBezTo>
                  <a:pt x="35107" y="165975"/>
                  <a:pt x="19605" y="138358"/>
                  <a:pt x="10274" y="124362"/>
                </a:cubicBezTo>
                <a:cubicBezTo>
                  <a:pt x="13699" y="96964"/>
                  <a:pt x="10294" y="67804"/>
                  <a:pt x="20549" y="42168"/>
                </a:cubicBezTo>
                <a:cubicBezTo>
                  <a:pt x="37416" y="0"/>
                  <a:pt x="138955" y="31351"/>
                  <a:pt x="143839" y="31894"/>
                </a:cubicBezTo>
                <a:cubicBezTo>
                  <a:pt x="150688" y="42168"/>
                  <a:pt x="159523" y="51367"/>
                  <a:pt x="164387" y="62717"/>
                </a:cubicBezTo>
                <a:cubicBezTo>
                  <a:pt x="178175" y="94890"/>
                  <a:pt x="180704" y="145430"/>
                  <a:pt x="164387" y="175733"/>
                </a:cubicBezTo>
                <a:cubicBezTo>
                  <a:pt x="87728" y="318101"/>
                  <a:pt x="126011" y="192203"/>
                  <a:pt x="82194" y="257926"/>
                </a:cubicBezTo>
                <a:cubicBezTo>
                  <a:pt x="18937" y="352806"/>
                  <a:pt x="99664" y="236087"/>
                  <a:pt x="41097" y="309297"/>
                </a:cubicBezTo>
                <a:cubicBezTo>
                  <a:pt x="21734" y="333501"/>
                  <a:pt x="14063" y="353091"/>
                  <a:pt x="0" y="381216"/>
                </a:cubicBezTo>
                <a:cubicBezTo>
                  <a:pt x="3425" y="364092"/>
                  <a:pt x="3395" y="345896"/>
                  <a:pt x="10274" y="329845"/>
                </a:cubicBezTo>
                <a:cubicBezTo>
                  <a:pt x="14090" y="320942"/>
                  <a:pt x="24772" y="316861"/>
                  <a:pt x="30823" y="309297"/>
                </a:cubicBezTo>
                <a:cubicBezTo>
                  <a:pt x="69964" y="260371"/>
                  <a:pt x="29353" y="293152"/>
                  <a:pt x="82194" y="257926"/>
                </a:cubicBezTo>
                <a:cubicBezTo>
                  <a:pt x="167500" y="129965"/>
                  <a:pt x="84061" y="238001"/>
                  <a:pt x="154113" y="175733"/>
                </a:cubicBezTo>
                <a:cubicBezTo>
                  <a:pt x="175833" y="156427"/>
                  <a:pt x="191579" y="130208"/>
                  <a:pt x="215758" y="114088"/>
                </a:cubicBezTo>
                <a:cubicBezTo>
                  <a:pt x="226032" y="107238"/>
                  <a:pt x="235296" y="98554"/>
                  <a:pt x="246580" y="93539"/>
                </a:cubicBezTo>
                <a:cubicBezTo>
                  <a:pt x="266373" y="84742"/>
                  <a:pt x="308225" y="72991"/>
                  <a:pt x="308225" y="72991"/>
                </a:cubicBezTo>
                <a:cubicBezTo>
                  <a:pt x="325349" y="79840"/>
                  <a:pt x="345428" y="81732"/>
                  <a:pt x="359596" y="93539"/>
                </a:cubicBezTo>
                <a:cubicBezTo>
                  <a:pt x="398736" y="126156"/>
                  <a:pt x="334155" y="136267"/>
                  <a:pt x="400692" y="114088"/>
                </a:cubicBezTo>
                <a:cubicBezTo>
                  <a:pt x="417816" y="117513"/>
                  <a:pt x="437533" y="114676"/>
                  <a:pt x="452063" y="124362"/>
                </a:cubicBezTo>
                <a:cubicBezTo>
                  <a:pt x="461074" y="130369"/>
                  <a:pt x="452651" y="150341"/>
                  <a:pt x="462337" y="155184"/>
                </a:cubicBezTo>
                <a:cubicBezTo>
                  <a:pt x="483997" y="166014"/>
                  <a:pt x="510430" y="161126"/>
                  <a:pt x="534256" y="165458"/>
                </a:cubicBezTo>
                <a:cubicBezTo>
                  <a:pt x="548149" y="167984"/>
                  <a:pt x="561654" y="172308"/>
                  <a:pt x="575353" y="175733"/>
                </a:cubicBezTo>
                <a:cubicBezTo>
                  <a:pt x="578778" y="186007"/>
                  <a:pt x="575941" y="201712"/>
                  <a:pt x="585627" y="206555"/>
                </a:cubicBezTo>
                <a:cubicBezTo>
                  <a:pt x="597781" y="212632"/>
                  <a:pt x="642080" y="179194"/>
                  <a:pt x="647272" y="175733"/>
                </a:cubicBezTo>
                <a:cubicBezTo>
                  <a:pt x="666353" y="118492"/>
                  <a:pt x="649719" y="99900"/>
                  <a:pt x="698643" y="124362"/>
                </a:cubicBezTo>
                <a:cubicBezTo>
                  <a:pt x="709687" y="129884"/>
                  <a:pt x="717357" y="142488"/>
                  <a:pt x="729465" y="144910"/>
                </a:cubicBezTo>
                <a:cubicBezTo>
                  <a:pt x="769903" y="152998"/>
                  <a:pt x="811658" y="151759"/>
                  <a:pt x="852755" y="155184"/>
                </a:cubicBezTo>
                <a:cubicBezTo>
                  <a:pt x="872497" y="167029"/>
                  <a:pt x="939633" y="212364"/>
                  <a:pt x="965771" y="206555"/>
                </a:cubicBezTo>
                <a:cubicBezTo>
                  <a:pt x="982487" y="202840"/>
                  <a:pt x="996594" y="165458"/>
                  <a:pt x="996594" y="165458"/>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Rectangle 17"/>
          <p:cNvSpPr/>
          <p:nvPr/>
        </p:nvSpPr>
        <p:spPr>
          <a:xfrm>
            <a:off x="152400" y="152400"/>
            <a:ext cx="5715000" cy="6553200"/>
          </a:xfrm>
          <a:prstGeom prst="rect">
            <a:avLst/>
          </a:prstGeom>
          <a:noFill/>
          <a:ln>
            <a:solidFill>
              <a:schemeClr val="accent1">
                <a:shade val="50000"/>
              </a:schemeClr>
            </a:solidFill>
          </a:ln>
          <a:effectLst>
            <a:outerShdw blurRad="50800" dist="38100" algn="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6248400" y="3429000"/>
            <a:ext cx="2667000" cy="1752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The constituents of concern for F001-F005, and F039, and underlying hazardous constituents in characteristic wastes, unless the waste will be treated and monitored for all constituents. If all constituents will be treated and monitored, there is no need to put them all on the LDR notice</a:t>
            </a:r>
          </a:p>
        </p:txBody>
      </p:sp>
      <p:sp>
        <p:nvSpPr>
          <p:cNvPr id="20" name="Rectangle 19"/>
          <p:cNvSpPr/>
          <p:nvPr/>
        </p:nvSpPr>
        <p:spPr>
          <a:xfrm>
            <a:off x="6096000" y="1295400"/>
            <a:ext cx="26670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The applicable wastewater/ non-wastewater category (see §§268.2(d) and (f)) </a:t>
            </a:r>
          </a:p>
        </p:txBody>
      </p:sp>
      <p:sp>
        <p:nvSpPr>
          <p:cNvPr id="22" name="Rectangle 21"/>
          <p:cNvSpPr/>
          <p:nvPr/>
        </p:nvSpPr>
        <p:spPr>
          <a:xfrm>
            <a:off x="6019800" y="152400"/>
            <a:ext cx="28194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u="sng" dirty="0">
                <a:solidFill>
                  <a:schemeClr val="tx1"/>
                </a:solidFill>
              </a:rPr>
              <a:t>Notes: Required Information*</a:t>
            </a:r>
          </a:p>
        </p:txBody>
      </p:sp>
      <p:cxnSp>
        <p:nvCxnSpPr>
          <p:cNvPr id="24" name="Straight Arrow Connector 23"/>
          <p:cNvCxnSpPr/>
          <p:nvPr/>
        </p:nvCxnSpPr>
        <p:spPr>
          <a:xfrm>
            <a:off x="11201400" y="4343400"/>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6019800" y="609600"/>
            <a:ext cx="25908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Manifest number of first shipment</a:t>
            </a:r>
          </a:p>
        </p:txBody>
      </p:sp>
      <p:cxnSp>
        <p:nvCxnSpPr>
          <p:cNvPr id="29" name="Straight Arrow Connector 28"/>
          <p:cNvCxnSpPr>
            <a:stCxn id="25" idx="1"/>
          </p:cNvCxnSpPr>
          <p:nvPr/>
        </p:nvCxnSpPr>
        <p:spPr>
          <a:xfrm flipH="1">
            <a:off x="5334000" y="838200"/>
            <a:ext cx="685800" cy="76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0" idx="1"/>
          </p:cNvCxnSpPr>
          <p:nvPr/>
        </p:nvCxnSpPr>
        <p:spPr>
          <a:xfrm flipH="1">
            <a:off x="3657600" y="1638300"/>
            <a:ext cx="2438400" cy="10287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9" idx="1"/>
          </p:cNvCxnSpPr>
          <p:nvPr/>
        </p:nvCxnSpPr>
        <p:spPr>
          <a:xfrm flipH="1">
            <a:off x="5257800" y="2819400"/>
            <a:ext cx="914400" cy="2286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Right Brace 39"/>
          <p:cNvSpPr/>
          <p:nvPr/>
        </p:nvSpPr>
        <p:spPr>
          <a:xfrm>
            <a:off x="4114800" y="3200400"/>
            <a:ext cx="274319" cy="60960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Rectangle 49"/>
          <p:cNvSpPr/>
          <p:nvPr/>
        </p:nvSpPr>
        <p:spPr>
          <a:xfrm>
            <a:off x="6248400" y="5181600"/>
            <a:ext cx="25908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Statement: The waste is subject to the LDRs</a:t>
            </a:r>
          </a:p>
        </p:txBody>
      </p:sp>
      <p:cxnSp>
        <p:nvCxnSpPr>
          <p:cNvPr id="51" name="Straight Arrow Connector 50"/>
          <p:cNvCxnSpPr>
            <a:stCxn id="50" idx="1"/>
          </p:cNvCxnSpPr>
          <p:nvPr/>
        </p:nvCxnSpPr>
        <p:spPr>
          <a:xfrm flipH="1" flipV="1">
            <a:off x="2895600" y="3962400"/>
            <a:ext cx="3352800" cy="14097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endCxn id="40" idx="1"/>
          </p:cNvCxnSpPr>
          <p:nvPr/>
        </p:nvCxnSpPr>
        <p:spPr>
          <a:xfrm flipH="1" flipV="1">
            <a:off x="4389119" y="3505200"/>
            <a:ext cx="1859281" cy="8382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3" name="Date Placeholder 22"/>
          <p:cNvSpPr>
            <a:spLocks noGrp="1"/>
          </p:cNvSpPr>
          <p:nvPr>
            <p:ph type="dt" sz="half" idx="10"/>
          </p:nvPr>
        </p:nvSpPr>
        <p:spPr/>
        <p:txBody>
          <a:bodyPr/>
          <a:lstStyle/>
          <a:p>
            <a:r>
              <a:rPr lang="en-US"/>
              <a:t>7/18/2014</a:t>
            </a:r>
            <a:endParaRPr lang="en-US" dirty="0"/>
          </a:p>
        </p:txBody>
      </p:sp>
      <p:sp>
        <p:nvSpPr>
          <p:cNvPr id="26" name="Slide Number Placeholder 25"/>
          <p:cNvSpPr>
            <a:spLocks noGrp="1"/>
          </p:cNvSpPr>
          <p:nvPr>
            <p:ph type="sldNum" sz="quarter" idx="12"/>
          </p:nvPr>
        </p:nvSpPr>
        <p:spPr/>
        <p:txBody>
          <a:bodyPr/>
          <a:lstStyle/>
          <a:p>
            <a:fld id="{FC0B6AB9-724D-495D-B302-EC1B605E05BB}" type="slidenum">
              <a:rPr lang="en-US" smtClean="0"/>
              <a:pPr/>
              <a:t>9</a:t>
            </a:fld>
            <a:endParaRPr lang="en-US" dirty="0"/>
          </a:p>
        </p:txBody>
      </p:sp>
      <p:sp>
        <p:nvSpPr>
          <p:cNvPr id="27" name="Footer Placeholder 26"/>
          <p:cNvSpPr>
            <a:spLocks noGrp="1"/>
          </p:cNvSpPr>
          <p:nvPr>
            <p:ph type="ftr" sz="quarter" idx="11"/>
          </p:nvPr>
        </p:nvSpPr>
        <p:spPr/>
        <p:txBody>
          <a:bodyPr/>
          <a:lstStyle/>
          <a:p>
            <a:r>
              <a:rPr lang="en-US" dirty="0"/>
              <a:t>U.S. Environmental Protection Agency Staff Level Draft:  Do Not Cite or Quote</a:t>
            </a:r>
          </a:p>
        </p:txBody>
      </p:sp>
      <p:sp>
        <p:nvSpPr>
          <p:cNvPr id="28" name="Rectangle 27"/>
          <p:cNvSpPr/>
          <p:nvPr/>
        </p:nvSpPr>
        <p:spPr>
          <a:xfrm>
            <a:off x="6172200" y="5638800"/>
            <a:ext cx="2667000"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rPr>
              <a:t>*Based on “Generator  Paperwork Requirements Table” at 268.7(a)(4).</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3F12617855D1418EEEFF2CEE6A69E7" ma:contentTypeVersion="12" ma:contentTypeDescription="Create a new document." ma:contentTypeScope="" ma:versionID="29a5d978f29ae4135f8bb7ce38d84fae">
  <xsd:schema xmlns:xsd="http://www.w3.org/2001/XMLSchema" xmlns:xs="http://www.w3.org/2001/XMLSchema" xmlns:p="http://schemas.microsoft.com/office/2006/metadata/properties" xmlns:ns1="http://schemas.microsoft.com/sharepoint/v3" xmlns:ns2="0e8bcef3-bfe5-4e57-8e26-15ecbd0c3214" xmlns:ns3="f21ddc47-f5ce-4efa-afe6-ddc4dc1a2800" targetNamespace="http://schemas.microsoft.com/office/2006/metadata/properties" ma:root="true" ma:fieldsID="1d34c1f8795dc4c26b22e9bdb2be7606" ns1:_="" ns2:_="" ns3:_="">
    <xsd:import namespace="http://schemas.microsoft.com/sharepoint/v3"/>
    <xsd:import namespace="0e8bcef3-bfe5-4e57-8e26-15ecbd0c3214"/>
    <xsd:import namespace="f21ddc47-f5ce-4efa-afe6-ddc4dc1a2800"/>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1:_ip_UnifiedCompliancePolicyProperties" minOccurs="0"/>
                <xsd:element ref="ns1:_ip_UnifiedCompliancePolicyUIAc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description="" ma:hidden="true" ma:internalName="_ip_UnifiedCompliancePolicyProperties">
      <xsd:simpleType>
        <xsd:restriction base="dms:Note"/>
      </xsd:simpleType>
    </xsd:element>
    <xsd:element name="_ip_UnifiedCompliancePolicyUIAction" ma:index="18"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8bcef3-bfe5-4e57-8e26-15ecbd0c321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f21ddc47-f5ce-4efa-afe6-ddc4dc1a280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5D711190-7D4D-4731-B6B4-9002B7E69D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e8bcef3-bfe5-4e57-8e26-15ecbd0c3214"/>
    <ds:schemaRef ds:uri="f21ddc47-f5ce-4efa-afe6-ddc4dc1a280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12AB02E-7D73-4049-929F-B50CE2647D30}">
  <ds:schemaRefs>
    <ds:schemaRef ds:uri="http://schemas.microsoft.com/sharepoint/v3/contenttype/forms"/>
  </ds:schemaRefs>
</ds:datastoreItem>
</file>

<file path=customXml/itemProps3.xml><?xml version="1.0" encoding="utf-8"?>
<ds:datastoreItem xmlns:ds="http://schemas.openxmlformats.org/officeDocument/2006/customXml" ds:itemID="{B02D7C2F-FB9A-4694-8A69-430CEE61A3CE}">
  <ds:schemaRefs>
    <ds:schemaRef ds:uri="http://purl.org/dc/terms/"/>
    <ds:schemaRef ds:uri="http://purl.org/dc/elements/1.1/"/>
    <ds:schemaRef ds:uri="http://schemas.microsoft.com/office/infopath/2007/PartnerControls"/>
    <ds:schemaRef ds:uri="f21ddc47-f5ce-4efa-afe6-ddc4dc1a2800"/>
    <ds:schemaRef ds:uri="http://schemas.microsoft.com/office/2006/documentManagement/types"/>
    <ds:schemaRef ds:uri="http://schemas.openxmlformats.org/package/2006/metadata/core-properties"/>
    <ds:schemaRef ds:uri="http://www.w3.org/XML/1998/namespace"/>
    <ds:schemaRef ds:uri="http://schemas.microsoft.com/office/2006/metadata/properties"/>
    <ds:schemaRef ds:uri="0e8bcef3-bfe5-4e57-8e26-15ecbd0c3214"/>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5922</TotalTime>
  <Words>5304</Words>
  <Application>Microsoft Office PowerPoint</Application>
  <PresentationFormat>On-screen Show (4:3)</PresentationFormat>
  <Paragraphs>405</Paragraphs>
  <Slides>36</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36</vt:i4>
      </vt:variant>
    </vt:vector>
  </HeadingPairs>
  <TitlesOfParts>
    <vt:vector size="42" baseType="lpstr">
      <vt:lpstr>ＭＳ Ｐゴシック</vt:lpstr>
      <vt:lpstr>Arial</vt:lpstr>
      <vt:lpstr>Calibri</vt:lpstr>
      <vt:lpstr>Cambria</vt:lpstr>
      <vt:lpstr>Office Theme</vt:lpstr>
      <vt:lpstr>Custom Design</vt:lpstr>
      <vt:lpstr>RCRA Inspector Training</vt:lpstr>
      <vt:lpstr>Introduction</vt:lpstr>
      <vt:lpstr>Introduction (continued)</vt:lpstr>
      <vt:lpstr>Lesson 1: Preparing for the Inspection</vt:lpstr>
      <vt:lpstr>Lesson 1: Overview</vt:lpstr>
      <vt:lpstr>Reviewing the LDR Regulations</vt:lpstr>
      <vt:lpstr>Insert Narration on LDR Regulations</vt:lpstr>
      <vt:lpstr>Insert Part 268</vt:lpstr>
      <vt:lpstr>PowerPoint Presentation</vt:lpstr>
      <vt:lpstr>Insert Lesson 1, Exercise 1</vt:lpstr>
      <vt:lpstr>Insert Lesson 1, Exercise 2</vt:lpstr>
      <vt:lpstr>Reviewing Facility Information</vt:lpstr>
      <vt:lpstr>Inspector Tips to Prepare for Inspection</vt:lpstr>
      <vt:lpstr>Inspector Tips to Prepare for Inspection (Continued)</vt:lpstr>
      <vt:lpstr>Insert Lesson 1, Exercise 3</vt:lpstr>
      <vt:lpstr>Lesson 1 Summary</vt:lpstr>
      <vt:lpstr>Lesson 2: Conducting the Inspection</vt:lpstr>
      <vt:lpstr>Lesson 2: Overview</vt:lpstr>
      <vt:lpstr>Inspector Tips for Compliance Reviews  of LDR Notices</vt:lpstr>
      <vt:lpstr>Inspector Tips for Evaluating Generator’s Acceptable Knowledge Determinations</vt:lpstr>
      <vt:lpstr>Inspector Tips for Evaluating Generator’s Acceptable Knowledge Determinations (Continued)</vt:lpstr>
      <vt:lpstr>Inspector Tips for Evaluating Generator’s Acceptable Knowledge Determinations (Continued)</vt:lpstr>
      <vt:lpstr>Inspector Tips for Evaluating Generator’s Waste Analysis Plan (WAP)</vt:lpstr>
      <vt:lpstr>Insert Lesson 2, Exercise 1</vt:lpstr>
      <vt:lpstr>Lesson 2 Summary</vt:lpstr>
      <vt:lpstr>Lesson 3:  Conducting Follow-Up After Inspection</vt:lpstr>
      <vt:lpstr>Lesson 3: Overview</vt:lpstr>
      <vt:lpstr>Insert Lesson 3, Exercise 1</vt:lpstr>
      <vt:lpstr>Lesson 3 Summary</vt:lpstr>
      <vt:lpstr>Training Summary</vt:lpstr>
      <vt:lpstr>Training Summary (Continued)</vt:lpstr>
      <vt:lpstr>Summary of Key Inspector Tips</vt:lpstr>
      <vt:lpstr>Summary of Key Inspector Tips (Continued)</vt:lpstr>
      <vt:lpstr>Resources</vt:lpstr>
      <vt:lpstr>Resources (Continued)</vt:lpstr>
      <vt:lpstr>Resources (Continued)</vt:lpstr>
    </vt:vector>
  </TitlesOfParts>
  <Company>ICF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dc:creator>
  <cp:lastModifiedBy>Terri Goldberg</cp:lastModifiedBy>
  <cp:revision>694</cp:revision>
  <dcterms:created xsi:type="dcterms:W3CDTF">2013-09-27T16:01:22Z</dcterms:created>
  <dcterms:modified xsi:type="dcterms:W3CDTF">2018-05-09T16:50:58Z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0x010100833F12617855D1418EEEFF2CEE6A69E7</vt:lpwstr>
  </property>
</Properties>
</file>